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5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93" r:id="rId27"/>
    <p:sldId id="294" r:id="rId28"/>
    <p:sldId id="290" r:id="rId29"/>
    <p:sldId id="297" r:id="rId30"/>
    <p:sldId id="295" r:id="rId31"/>
    <p:sldId id="296" r:id="rId32"/>
    <p:sldId id="298" r:id="rId33"/>
    <p:sldId id="299" r:id="rId34"/>
    <p:sldId id="302" r:id="rId35"/>
    <p:sldId id="301" r:id="rId36"/>
    <p:sldId id="300" r:id="rId37"/>
    <p:sldId id="305" r:id="rId38"/>
    <p:sldId id="303" r:id="rId39"/>
    <p:sldId id="304" r:id="rId40"/>
    <p:sldId id="30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>
        <p:scale>
          <a:sx n="80" d="100"/>
          <a:sy n="80" d="100"/>
        </p:scale>
        <p:origin x="773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406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66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16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78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41219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1809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7727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642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194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0962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78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77E049-D90A-47B6-8D72-25692EFCF4AC}" type="datetimeFigureOut">
              <a:rPr lang="sk-SK" smtClean="0"/>
              <a:t>17. 2. 2020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BFF75C3-08D3-43CE-B62C-2FF17D4F4D1A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851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12D27C-87C2-427B-B450-E2E1C52E5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9600" dirty="0">
                <a:solidFill>
                  <a:schemeClr val="tx1"/>
                </a:solidFill>
              </a:rPr>
              <a:t>Dejiny Počítačov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5A8041-2AC1-4C34-9690-8923EE2B3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Katarína Valová</a:t>
            </a:r>
          </a:p>
          <a:p>
            <a:r>
              <a:rPr lang="sk-SK" dirty="0"/>
              <a:t>4.A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76396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825898" cy="1320855"/>
          </a:xfrm>
        </p:spPr>
        <p:txBody>
          <a:bodyPr>
            <a:normAutofit/>
          </a:bodyPr>
          <a:lstStyle/>
          <a:p>
            <a:r>
              <a:rPr lang="sk-SK" sz="7200" dirty="0">
                <a:solidFill>
                  <a:schemeClr val="tx1"/>
                </a:solidFill>
              </a:rPr>
              <a:t>Charles </a:t>
            </a:r>
            <a:r>
              <a:rPr lang="sk-SK" sz="7200" dirty="0" err="1">
                <a:solidFill>
                  <a:schemeClr val="tx1"/>
                </a:solidFill>
              </a:rPr>
              <a:t>Xavier</a:t>
            </a:r>
            <a:r>
              <a:rPr lang="sk-SK" sz="7200" dirty="0">
                <a:solidFill>
                  <a:schemeClr val="tx1"/>
                </a:solidFill>
              </a:rPr>
              <a:t> </a:t>
            </a:r>
            <a:r>
              <a:rPr lang="sk-SK" sz="7200" dirty="0" err="1">
                <a:solidFill>
                  <a:schemeClr val="tx1"/>
                </a:solidFill>
              </a:rPr>
              <a:t>Colmar</a:t>
            </a:r>
            <a:endParaRPr lang="sk-SK" sz="7200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619304"/>
            <a:ext cx="4363595" cy="3593591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V roku 1820 si dal patentovať </a:t>
            </a:r>
            <a:r>
              <a:rPr lang="sk-SK" sz="2200" b="1" dirty="0" err="1">
                <a:solidFill>
                  <a:schemeClr val="tx1"/>
                </a:solidFill>
              </a:rPr>
              <a:t>Aritmometer</a:t>
            </a:r>
            <a:r>
              <a:rPr lang="sk-SK" sz="2200" dirty="0">
                <a:solidFill>
                  <a:schemeClr val="tx1"/>
                </a:solidFill>
              </a:rPr>
              <a:t>.</a:t>
            </a:r>
          </a:p>
          <a:p>
            <a:r>
              <a:rPr lang="sk-SK" dirty="0">
                <a:solidFill>
                  <a:schemeClr val="tx1"/>
                </a:solidFill>
              </a:rPr>
              <a:t>Bol prvým masovo vyrábaným mechanickým kalkulátorom.</a:t>
            </a:r>
          </a:p>
          <a:p>
            <a:r>
              <a:rPr lang="sk-SK" dirty="0">
                <a:solidFill>
                  <a:schemeClr val="tx1"/>
                </a:solidFill>
              </a:rPr>
              <a:t>Stroj sa používal ako pomôcka pri účtovníctve.</a:t>
            </a:r>
          </a:p>
        </p:txBody>
      </p:sp>
      <p:pic>
        <p:nvPicPr>
          <p:cNvPr id="6146" name="Picture 2" descr="Výsledok vyhľadávania obrázkov pre dopyt Aritmometer">
            <a:extLst>
              <a:ext uri="{FF2B5EF4-FFF2-40B4-BE49-F238E27FC236}">
                <a16:creationId xmlns:a16="http://schemas.microsoft.com/office/drawing/2014/main" id="{48EAF7CF-8B1D-4333-B855-352148BF0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2828" y="2352583"/>
            <a:ext cx="5384747" cy="35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942AC-E45D-4FBF-98DF-943AF137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974" y="967666"/>
            <a:ext cx="10377996" cy="39771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8000" spc="800" dirty="0"/>
              <a:t>Prvé </a:t>
            </a:r>
            <a:r>
              <a:rPr lang="sk-SK" sz="8000" spc="800" dirty="0" err="1"/>
              <a:t>programovaťeľné</a:t>
            </a:r>
            <a:r>
              <a:rPr lang="sk-SK" sz="8000" spc="800" dirty="0"/>
              <a:t> stroje</a:t>
            </a:r>
            <a:endParaRPr lang="en-US" sz="8000" spc="800" dirty="0"/>
          </a:p>
        </p:txBody>
      </p:sp>
    </p:spTree>
    <p:extLst>
      <p:ext uri="{BB962C8B-B14F-4D97-AF65-F5344CB8AC3E}">
        <p14:creationId xmlns:p14="http://schemas.microsoft.com/office/powerpoint/2010/main" val="158347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692548" cy="1320855"/>
          </a:xfrm>
        </p:spPr>
        <p:txBody>
          <a:bodyPr>
            <a:normAutofit fontScale="90000"/>
          </a:bodyPr>
          <a:lstStyle/>
          <a:p>
            <a:r>
              <a:rPr lang="sk-SK" sz="4400" dirty="0"/>
              <a:t> </a:t>
            </a:r>
            <a:r>
              <a:rPr lang="sk-SK" sz="7200" dirty="0" err="1">
                <a:solidFill>
                  <a:schemeClr val="tx1"/>
                </a:solidFill>
              </a:rPr>
              <a:t>Joseph</a:t>
            </a:r>
            <a:r>
              <a:rPr lang="sk-SK" sz="7200" dirty="0">
                <a:solidFill>
                  <a:schemeClr val="tx1"/>
                </a:solidFill>
              </a:rPr>
              <a:t> </a:t>
            </a:r>
            <a:r>
              <a:rPr lang="sk-SK" sz="7200" dirty="0" err="1">
                <a:solidFill>
                  <a:schemeClr val="tx1"/>
                </a:solidFill>
              </a:rPr>
              <a:t>Marie</a:t>
            </a:r>
            <a:r>
              <a:rPr lang="sk-SK" sz="7200" dirty="0">
                <a:solidFill>
                  <a:schemeClr val="tx1"/>
                </a:solidFill>
              </a:rPr>
              <a:t> </a:t>
            </a:r>
            <a:r>
              <a:rPr lang="sk-SK" sz="7200" dirty="0" err="1">
                <a:solidFill>
                  <a:schemeClr val="tx1"/>
                </a:solidFill>
              </a:rPr>
              <a:t>Jacquard</a:t>
            </a:r>
            <a:endParaRPr lang="sk-SK" sz="7200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792029"/>
            <a:ext cx="4363595" cy="3593591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V roku 1801 vynašiel </a:t>
            </a:r>
            <a:r>
              <a:rPr lang="sk-SK" b="1" dirty="0">
                <a:solidFill>
                  <a:schemeClr val="tx1"/>
                </a:solidFill>
              </a:rPr>
              <a:t>tkáčsky stroj</a:t>
            </a:r>
            <a:r>
              <a:rPr lang="sk-SK" dirty="0">
                <a:solidFill>
                  <a:schemeClr val="tx1"/>
                </a:solidFill>
              </a:rPr>
              <a:t>, v ktorom sa tkaný vzor vytváral pomocou dierkovaných kartičiek (zmenou kartičky sa menil vzor a nebolo treba prestavovať celý stroj)</a:t>
            </a:r>
          </a:p>
          <a:p>
            <a:r>
              <a:rPr lang="sk-SK" dirty="0">
                <a:solidFill>
                  <a:schemeClr val="tx1"/>
                </a:solidFill>
              </a:rPr>
              <a:t>Stal sa základom neskorších diernych štítkov </a:t>
            </a:r>
          </a:p>
        </p:txBody>
      </p:sp>
      <p:pic>
        <p:nvPicPr>
          <p:cNvPr id="9220" name="Picture 4" descr="Výsledok vyhľadávania obrázkov pre dopyt Joseph Marie Jacquard">
            <a:extLst>
              <a:ext uri="{FF2B5EF4-FFF2-40B4-BE49-F238E27FC236}">
                <a16:creationId xmlns:a16="http://schemas.microsoft.com/office/drawing/2014/main" id="{3A636007-9523-47D2-8B1E-52B78CAB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11" y="1874125"/>
            <a:ext cx="320992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62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10023260" cy="1320855"/>
          </a:xfrm>
        </p:spPr>
        <p:txBody>
          <a:bodyPr>
            <a:normAutofit/>
          </a:bodyPr>
          <a:lstStyle/>
          <a:p>
            <a:pPr algn="ctr"/>
            <a:r>
              <a:rPr lang="sk-SK" sz="6500" dirty="0">
                <a:solidFill>
                  <a:schemeClr val="tx1"/>
                </a:solidFill>
              </a:rPr>
              <a:t>Charles </a:t>
            </a:r>
            <a:r>
              <a:rPr lang="sk-SK" sz="6500" dirty="0" err="1">
                <a:solidFill>
                  <a:schemeClr val="tx1"/>
                </a:solidFill>
              </a:rPr>
              <a:t>Babbage</a:t>
            </a:r>
            <a:endParaRPr lang="sk-SK" sz="6500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515" y="2316589"/>
            <a:ext cx="5557520" cy="4064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V roku 1834 začal pracovať na analytickom stroji s využitím diernych štítkov.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Bol poháňaný parným motorom.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Vstupom pre zadávanie programov boli dierne štítky a výstupom tlačiareň.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Stroj počítal v desiatkovej sústave.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Mal dokonca i pamäť pre 1 000 čísel,  z ktorých každé mohlo mať 50 platných cifier. 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Stroj však nikdy nebol úplne dokončený</a:t>
            </a:r>
          </a:p>
        </p:txBody>
      </p:sp>
      <p:pic>
        <p:nvPicPr>
          <p:cNvPr id="6" name="Picture 2" descr="Výsledok vyhľadávania obrázkov pre dopyt Joseph Marie Jacquard">
            <a:extLst>
              <a:ext uri="{FF2B5EF4-FFF2-40B4-BE49-F238E27FC236}">
                <a16:creationId xmlns:a16="http://schemas.microsoft.com/office/drawing/2014/main" id="{9938603B-E2E9-40FF-8901-1E31D2D8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8035" y="1935534"/>
            <a:ext cx="5022661" cy="44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2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ok vyhľadávania obrázkov pre dopyt ada augusta byron">
            <a:extLst>
              <a:ext uri="{FF2B5EF4-FFF2-40B4-BE49-F238E27FC236}">
                <a16:creationId xmlns:a16="http://schemas.microsoft.com/office/drawing/2014/main" id="{4ADA5336-6F1B-4CBC-9E48-4679F5C83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683"/>
          <a:stretch/>
        </p:blipFill>
        <p:spPr bwMode="auto">
          <a:xfrm>
            <a:off x="7338646" y="10"/>
            <a:ext cx="485335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82384"/>
            <a:ext cx="6471919" cy="1619135"/>
          </a:xfrm>
        </p:spPr>
        <p:txBody>
          <a:bodyPr>
            <a:normAutofit/>
          </a:bodyPr>
          <a:lstStyle/>
          <a:p>
            <a:pPr algn="ctr"/>
            <a:r>
              <a:rPr lang="sk-SK" sz="4400" b="1" dirty="0"/>
              <a:t>Augusta </a:t>
            </a:r>
            <a:r>
              <a:rPr lang="sk-SK" sz="4400" b="1" dirty="0" err="1"/>
              <a:t>Ada</a:t>
            </a:r>
            <a:r>
              <a:rPr lang="sk-SK" sz="4400" b="1" dirty="0"/>
              <a:t> King-</a:t>
            </a:r>
            <a:r>
              <a:rPr lang="sk-SK" sz="4400" b="1" dirty="0" err="1"/>
              <a:t>Noel</a:t>
            </a:r>
            <a:r>
              <a:rPr lang="sk-SK" sz="4400" b="1" dirty="0"/>
              <a:t>, </a:t>
            </a:r>
            <a:br>
              <a:rPr lang="sk-SK" sz="4400" b="1" dirty="0"/>
            </a:br>
            <a:r>
              <a:rPr lang="sk-SK" sz="4400" b="1" dirty="0"/>
              <a:t>grófka </a:t>
            </a:r>
            <a:r>
              <a:rPr lang="sk-SK" sz="4400" b="1" dirty="0" err="1"/>
              <a:t>Lovelace</a:t>
            </a:r>
            <a:endParaRPr lang="sk-SK" sz="4400" b="1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650" y="2632964"/>
            <a:ext cx="6015897" cy="3593591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Bola spolupracovníčka Charlesa </a:t>
            </a:r>
            <a:r>
              <a:rPr lang="sk-SK" dirty="0" err="1">
                <a:solidFill>
                  <a:schemeClr val="tx1"/>
                </a:solidFill>
              </a:rPr>
              <a:t>Babbagea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  <a:p>
            <a:r>
              <a:rPr lang="sk-SK" dirty="0">
                <a:solidFill>
                  <a:schemeClr val="tx1"/>
                </a:solidFill>
              </a:rPr>
              <a:t>Navrhla pre jeho stroj niekoľko programov.</a:t>
            </a:r>
          </a:p>
          <a:p>
            <a:r>
              <a:rPr lang="sk-SK" dirty="0">
                <a:solidFill>
                  <a:schemeClr val="tx1"/>
                </a:solidFill>
              </a:rPr>
              <a:t>Je považovaná za prvého programátora na svete.</a:t>
            </a:r>
          </a:p>
          <a:p>
            <a:r>
              <a:rPr lang="sk-SK" dirty="0">
                <a:solidFill>
                  <a:schemeClr val="tx1"/>
                </a:solidFill>
              </a:rPr>
              <a:t>Bola taktiež známa britská matematička. </a:t>
            </a:r>
          </a:p>
          <a:p>
            <a:r>
              <a:rPr lang="sk-SK" dirty="0">
                <a:solidFill>
                  <a:schemeClr val="tx1"/>
                </a:solidFill>
              </a:rPr>
              <a:t>V roku 1979 po nej americké ministerstvo obrany pomenovalo programovací jazyk </a:t>
            </a:r>
            <a:r>
              <a:rPr lang="sk-SK" dirty="0" err="1">
                <a:solidFill>
                  <a:schemeClr val="tx1"/>
                </a:solidFill>
              </a:rPr>
              <a:t>Ada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3425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822723" cy="1320855"/>
          </a:xfrm>
        </p:spPr>
        <p:txBody>
          <a:bodyPr>
            <a:normAutofit/>
          </a:bodyPr>
          <a:lstStyle/>
          <a:p>
            <a:pPr algn="ctr"/>
            <a:r>
              <a:rPr lang="sk-SK" sz="6500" dirty="0" err="1">
                <a:solidFill>
                  <a:schemeClr val="tx1"/>
                </a:solidFill>
              </a:rPr>
              <a:t>Herman</a:t>
            </a:r>
            <a:r>
              <a:rPr lang="sk-SK" sz="6500" dirty="0">
                <a:solidFill>
                  <a:schemeClr val="tx1"/>
                </a:solidFill>
              </a:rPr>
              <a:t> </a:t>
            </a:r>
            <a:r>
              <a:rPr lang="sk-SK" sz="6500" dirty="0" err="1">
                <a:solidFill>
                  <a:schemeClr val="tx1"/>
                </a:solidFill>
              </a:rPr>
              <a:t>Hollerith</a:t>
            </a:r>
            <a:endParaRPr lang="sk-SK" sz="6500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363595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V roku 1890 zostrojil prvý funkčný stroj využívajúci dierne štítky.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Bol založený na elektromechanickom princípe. Ručne dierované štítky sa vkladali do matrice a ich dierky určovali prechod elektrického prúdu.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Stroj sa využil pri spracovaní výsledkov sčítania ľudu v USA.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Jeho spoločnosť sa neskôr stala jadrom IBM </a:t>
            </a:r>
          </a:p>
        </p:txBody>
      </p:sp>
      <p:pic>
        <p:nvPicPr>
          <p:cNvPr id="13314" name="Picture 2" descr="Výsledok vyhľadávania obrázkov pre dopyt Herman Hollerith stroj">
            <a:extLst>
              <a:ext uri="{FF2B5EF4-FFF2-40B4-BE49-F238E27FC236}">
                <a16:creationId xmlns:a16="http://schemas.microsoft.com/office/drawing/2014/main" id="{2BEF96D9-6CD5-4257-9BAA-24A12CAC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167401"/>
            <a:ext cx="5176744" cy="38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61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E9066-B549-42EC-BEE6-8E3E9582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5942AC-E45D-4FBF-98DF-943AF137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691" y="537447"/>
            <a:ext cx="7216609" cy="2708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8000" dirty="0">
                <a:solidFill>
                  <a:srgbClr val="2A1A00"/>
                </a:solidFill>
              </a:rPr>
              <a:t>Generácie počítačov</a:t>
            </a:r>
            <a:endParaRPr lang="en-US" sz="8000" spc="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9A79F-E2EF-4DCF-A366-569A81CFF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D2D6461A-3B63-401B-B476-B0A9E473558B}"/>
              </a:ext>
            </a:extLst>
          </p:cNvPr>
          <p:cNvSpPr/>
          <p:nvPr/>
        </p:nvSpPr>
        <p:spPr>
          <a:xfrm>
            <a:off x="1066801" y="4072146"/>
            <a:ext cx="10906124" cy="96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/>
              <a:t>Vývoj počítačov sa delí do tzv. generácii.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/>
              <a:t>Každá ďalšia generácia sa vyznačovala dokonalejšími súčiastkami, lepším výkonom aj softwarom.  </a:t>
            </a:r>
          </a:p>
        </p:txBody>
      </p:sp>
    </p:spTree>
    <p:extLst>
      <p:ext uri="{BB962C8B-B14F-4D97-AF65-F5344CB8AC3E}">
        <p14:creationId xmlns:p14="http://schemas.microsoft.com/office/powerpoint/2010/main" val="3246869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784E9-8134-4DB7-834F-5F2351D3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162940"/>
            <a:ext cx="5615797" cy="4532120"/>
          </a:xfrm>
        </p:spPr>
        <p:txBody>
          <a:bodyPr anchor="ctr">
            <a:normAutofit/>
          </a:bodyPr>
          <a:lstStyle/>
          <a:p>
            <a:r>
              <a:rPr lang="en-US" sz="6700" spc="800" dirty="0">
                <a:solidFill>
                  <a:srgbClr val="2A1A00"/>
                </a:solidFill>
              </a:rPr>
              <a:t>0 </a:t>
            </a:r>
            <a:r>
              <a:rPr lang="en-US" sz="6700" spc="800" dirty="0" err="1">
                <a:solidFill>
                  <a:srgbClr val="2A1A00"/>
                </a:solidFill>
              </a:rPr>
              <a:t>generácia</a:t>
            </a:r>
            <a:r>
              <a:rPr lang="en-US" sz="6700" spc="800" dirty="0">
                <a:solidFill>
                  <a:srgbClr val="2A1A00"/>
                </a:solidFill>
              </a:rPr>
              <a:t> (1935-1945)</a:t>
            </a:r>
            <a:endParaRPr lang="sk-SK" sz="6700" dirty="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8F9014-B43A-4093-9D92-D176F375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271" y="1128451"/>
            <a:ext cx="4680729" cy="4566609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Za počítače nultej generácie sa považujú elektromechanické počítače, ktorých základom sa stala súčiastka nazývaná </a:t>
            </a:r>
            <a:r>
              <a:rPr lang="sk-SK" b="1" dirty="0">
                <a:solidFill>
                  <a:schemeClr val="tx1"/>
                </a:solidFill>
              </a:rPr>
              <a:t>elektromagnetické relé</a:t>
            </a:r>
            <a:r>
              <a:rPr lang="sk-SK" dirty="0">
                <a:solidFill>
                  <a:schemeClr val="tx1"/>
                </a:solidFill>
              </a:rPr>
              <a:t>. </a:t>
            </a:r>
          </a:p>
          <a:p>
            <a:r>
              <a:rPr lang="sk-SK" dirty="0">
                <a:solidFill>
                  <a:schemeClr val="tx1"/>
                </a:solidFill>
              </a:rPr>
              <a:t>Tieto počítače pracovali väčšinou s taktovacou frekvenciou ani nie 1 Hz (60 operácií za minútu).</a:t>
            </a:r>
          </a:p>
          <a:p>
            <a:r>
              <a:rPr lang="sk-SK" dirty="0">
                <a:solidFill>
                  <a:schemeClr val="tx1"/>
                </a:solidFill>
              </a:rPr>
              <a:t>Pracovali v dvojkovej sústave.</a:t>
            </a:r>
          </a:p>
          <a:p>
            <a:r>
              <a:rPr lang="sk-SK" dirty="0">
                <a:solidFill>
                  <a:schemeClr val="tx1"/>
                </a:solidFill>
              </a:rPr>
              <a:t>Mali veľké rozmery, boli hlučné, potrebovali dobré chladenie a obyčajne existovali len v jedinom exemplári.</a:t>
            </a:r>
          </a:p>
        </p:txBody>
      </p:sp>
    </p:spTree>
    <p:extLst>
      <p:ext uri="{BB962C8B-B14F-4D97-AF65-F5344CB8AC3E}">
        <p14:creationId xmlns:p14="http://schemas.microsoft.com/office/powerpoint/2010/main" val="2198926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9CA4E-2BAC-491F-BD5B-FE8CEC6C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sk-SK" sz="4400"/>
              <a:t> Konrad Zuse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7558C2-816D-4C1E-8A8B-1342E901A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363595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</a:rPr>
              <a:t>Zostrojil </a:t>
            </a:r>
            <a:r>
              <a:rPr lang="sk-SK" dirty="0">
                <a:solidFill>
                  <a:schemeClr val="tx1"/>
                </a:solidFill>
              </a:rPr>
              <a:t>prvý zostrojený programovateľný počítač </a:t>
            </a:r>
            <a:r>
              <a:rPr lang="pl-PL" dirty="0">
                <a:solidFill>
                  <a:schemeClr val="tx1"/>
                </a:solidFill>
              </a:rPr>
              <a:t>vo svojej spálni v roku 1936 (</a:t>
            </a:r>
            <a:r>
              <a:rPr lang="pl-PL" b="1" dirty="0">
                <a:solidFill>
                  <a:schemeClr val="tx1"/>
                </a:solidFill>
              </a:rPr>
              <a:t>Z1</a:t>
            </a:r>
            <a:r>
              <a:rPr lang="pl-PL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pracoval už v dvojkovej sústave a dokázal pracovať s číslami s pohyblivou rádovou čiarkou.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Po dokončení predviedol počítač vláde, ktorá </a:t>
            </a:r>
            <a:r>
              <a:rPr lang="sk-SK" dirty="0" err="1">
                <a:solidFill>
                  <a:schemeClr val="tx1"/>
                </a:solidFill>
              </a:rPr>
              <a:t>uvolnila</a:t>
            </a:r>
            <a:r>
              <a:rPr lang="sk-SK" dirty="0">
                <a:solidFill>
                  <a:schemeClr val="tx1"/>
                </a:solidFill>
              </a:rPr>
              <a:t> prostriedky na stavbu ďalších troch vylepšených modelov, </a:t>
            </a:r>
            <a:r>
              <a:rPr lang="sk-SK" b="1" dirty="0">
                <a:solidFill>
                  <a:schemeClr val="tx1"/>
                </a:solidFill>
              </a:rPr>
              <a:t>Z2</a:t>
            </a:r>
            <a:r>
              <a:rPr lang="sk-SK" dirty="0">
                <a:solidFill>
                  <a:schemeClr val="tx1"/>
                </a:solidFill>
              </a:rPr>
              <a:t>, </a:t>
            </a:r>
            <a:r>
              <a:rPr lang="sk-SK" b="1" dirty="0">
                <a:solidFill>
                  <a:schemeClr val="tx1"/>
                </a:solidFill>
              </a:rPr>
              <a:t>Z3</a:t>
            </a:r>
            <a:r>
              <a:rPr lang="sk-SK" dirty="0">
                <a:solidFill>
                  <a:schemeClr val="tx1"/>
                </a:solidFill>
              </a:rPr>
              <a:t> a </a:t>
            </a:r>
            <a:r>
              <a:rPr lang="sk-SK" b="1" dirty="0">
                <a:solidFill>
                  <a:schemeClr val="tx1"/>
                </a:solidFill>
              </a:rPr>
              <a:t>Z4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4340" name="Picture 4" descr="Výsledok vyhľadávania obrázkov pre dopyt z4 konrad zuse">
            <a:extLst>
              <a:ext uri="{FF2B5EF4-FFF2-40B4-BE49-F238E27FC236}">
                <a16:creationId xmlns:a16="http://schemas.microsoft.com/office/drawing/2014/main" id="{2B10EBCA-D361-4BFE-B4FC-C09804E98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r="1" b="29380"/>
          <a:stretch/>
        </p:blipFill>
        <p:spPr bwMode="auto">
          <a:xfrm>
            <a:off x="6098193" y="3522563"/>
            <a:ext cx="5176744" cy="271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ýsledok vyhľadávania obrázkov pre dopyt z1 konrad zuse">
            <a:extLst>
              <a:ext uri="{FF2B5EF4-FFF2-40B4-BE49-F238E27FC236}">
                <a16:creationId xmlns:a16="http://schemas.microsoft.com/office/drawing/2014/main" id="{EB807BCC-26FE-4D1C-94A2-AF88F166E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88"/>
          <a:stretch/>
        </p:blipFill>
        <p:spPr bwMode="auto">
          <a:xfrm>
            <a:off x="6098193" y="712410"/>
            <a:ext cx="5176744" cy="271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8F102280-D5FB-4337-B3ED-FFB8AD2A80E9}"/>
              </a:ext>
            </a:extLst>
          </p:cNvPr>
          <p:cNvSpPr txBox="1"/>
          <p:nvPr/>
        </p:nvSpPr>
        <p:spPr>
          <a:xfrm>
            <a:off x="6257925" y="3059668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Z1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667C910-888C-47F4-9FAE-067B8F33C420}"/>
              </a:ext>
            </a:extLst>
          </p:cNvPr>
          <p:cNvSpPr txBox="1"/>
          <p:nvPr/>
        </p:nvSpPr>
        <p:spPr>
          <a:xfrm>
            <a:off x="6257925" y="5829717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Z4</a:t>
            </a:r>
          </a:p>
        </p:txBody>
      </p:sp>
    </p:spTree>
    <p:extLst>
      <p:ext uri="{BB962C8B-B14F-4D97-AF65-F5344CB8AC3E}">
        <p14:creationId xmlns:p14="http://schemas.microsoft.com/office/powerpoint/2010/main" val="3364053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56EBF-267B-42B0-8B12-F1E7C0D8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Howard Aiken a Grace Hopper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EB9DAA-A362-4184-A692-300976470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62075"/>
            <a:ext cx="10178322" cy="4657725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V roku 1937 v spolupráci s IBM navrhli elektromechanické zariadenie nazvané automaticko-sekvenčná kalkulačka - </a:t>
            </a:r>
            <a:r>
              <a:rPr lang="sk-SK" b="1" dirty="0">
                <a:solidFill>
                  <a:schemeClr val="tx1"/>
                </a:solidFill>
              </a:rPr>
              <a:t>MARK 1</a:t>
            </a:r>
            <a:r>
              <a:rPr lang="sk-SK" dirty="0">
                <a:solidFill>
                  <a:schemeClr val="tx1"/>
                </a:solidFill>
              </a:rPr>
              <a:t>. </a:t>
            </a:r>
          </a:p>
          <a:p>
            <a:r>
              <a:rPr lang="sk-SK" dirty="0">
                <a:solidFill>
                  <a:schemeClr val="tx1"/>
                </a:solidFill>
              </a:rPr>
              <a:t>Počítač mal dĺžku 10,6 metra a výšku 2,6 metra, vážil 5 ton, bol zhotovený z 800 000 súčiastok a obsahoval 497 míľ drôtu.</a:t>
            </a:r>
          </a:p>
          <a:p>
            <a:r>
              <a:rPr lang="sk-SK" dirty="0">
                <a:solidFill>
                  <a:schemeClr val="tx1"/>
                </a:solidFill>
              </a:rPr>
              <a:t>Pracoval v nepohodlnej desiatkovej sústave, ale napriek tomu dokázal vypočítať konfiguráciu prvej atómovej bomby. </a:t>
            </a:r>
          </a:p>
          <a:p>
            <a:r>
              <a:rPr lang="sk-SK" dirty="0">
                <a:solidFill>
                  <a:schemeClr val="tx1"/>
                </a:solidFill>
              </a:rPr>
              <a:t>Dokázal sčítať dve čísla za 0,3 s, vynásobiť ich za 6 s a vypočítať hodnotu sínusu daného uhla do jednej minúty.</a:t>
            </a:r>
          </a:p>
          <a:p>
            <a:r>
              <a:rPr lang="sk-SK" dirty="0">
                <a:solidFill>
                  <a:schemeClr val="tx1"/>
                </a:solidFill>
              </a:rPr>
              <a:t>Prínosom jeho návrhu bol presun informácii 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    elektrickou cestou miesto mechanickej.</a:t>
            </a:r>
          </a:p>
          <a:p>
            <a:r>
              <a:rPr lang="sk-SK" dirty="0">
                <a:solidFill>
                  <a:schemeClr val="tx1"/>
                </a:solidFill>
              </a:rPr>
              <a:t>Bol teda prvým operačným počítačom.</a:t>
            </a:r>
          </a:p>
        </p:txBody>
      </p:sp>
      <p:pic>
        <p:nvPicPr>
          <p:cNvPr id="15362" name="Picture 2" descr="Výsledok vyhľadávania obrázkov pre dopyt mark 1 computer">
            <a:extLst>
              <a:ext uri="{FF2B5EF4-FFF2-40B4-BE49-F238E27FC236}">
                <a16:creationId xmlns:a16="http://schemas.microsoft.com/office/drawing/2014/main" id="{778597B2-899D-40A1-97A5-82133AA1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4" y="4167186"/>
            <a:ext cx="5381625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3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E9066-B549-42EC-BEE6-8E3E9582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5942AC-E45D-4FBF-98DF-943AF137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91" y="643467"/>
            <a:ext cx="10721809" cy="3671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spc="800" dirty="0" err="1"/>
              <a:t>Počítačová</a:t>
            </a:r>
            <a:r>
              <a:rPr lang="en-US" sz="8000" spc="800" dirty="0"/>
              <a:t> </a:t>
            </a:r>
            <a:br>
              <a:rPr lang="sk-SK" sz="8000" spc="800" dirty="0"/>
            </a:br>
            <a:r>
              <a:rPr lang="en-US" sz="8000" spc="800" dirty="0" err="1"/>
              <a:t>doba</a:t>
            </a:r>
            <a:r>
              <a:rPr lang="sk-SK" sz="8000" spc="800" dirty="0"/>
              <a:t> </a:t>
            </a:r>
            <a:r>
              <a:rPr lang="en-US" sz="8000" spc="800" dirty="0" err="1"/>
              <a:t>kamenná</a:t>
            </a:r>
            <a:endParaRPr lang="en-US" sz="8000" spc="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9A79F-E2EF-4DCF-A366-569A81CFF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3855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3CBA3-3B3A-497F-9112-665F9B14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063898" cy="1320855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SAPO  (</a:t>
            </a:r>
            <a:r>
              <a:rPr lang="sk-SK" dirty="0" err="1"/>
              <a:t>SAmočinný</a:t>
            </a:r>
            <a:r>
              <a:rPr lang="sk-SK" dirty="0"/>
              <a:t> </a:t>
            </a:r>
            <a:r>
              <a:rPr lang="sk-SK" dirty="0" err="1"/>
              <a:t>POčítač</a:t>
            </a:r>
            <a:r>
              <a:rPr lang="sk-SK" dirty="0"/>
              <a:t>) 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1F73F2-3827-418A-A97D-B8A83F7B1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363595" cy="3593591"/>
          </a:xfrm>
        </p:spPr>
        <p:txBody>
          <a:bodyPr>
            <a:normAutofit lnSpcReduction="10000"/>
          </a:bodyPr>
          <a:lstStyle/>
          <a:p>
            <a:r>
              <a:rPr lang="sk-SK" dirty="0">
                <a:solidFill>
                  <a:schemeClr val="tx1"/>
                </a:solidFill>
              </a:rPr>
              <a:t>U nás bol prvý počítač nultej generácie postavený až v roku 1957.</a:t>
            </a:r>
          </a:p>
          <a:p>
            <a:r>
              <a:rPr lang="sk-SK" dirty="0">
                <a:solidFill>
                  <a:schemeClr val="tx1"/>
                </a:solidFill>
              </a:rPr>
              <a:t>bol zostavený zo 7000 relé a 400 elektrónok. Obsahoval 3 aritmetické jednotky, magnetickú bubnovú pamäť a zaberal niekoľko miestností. </a:t>
            </a:r>
          </a:p>
          <a:p>
            <a:r>
              <a:rPr lang="sk-SK" dirty="0">
                <a:solidFill>
                  <a:schemeClr val="tx1"/>
                </a:solidFill>
              </a:rPr>
              <a:t>Bohužiaľ v roku 1960 zhorel od oleja, ktorým sa relé premazávali.  </a:t>
            </a:r>
          </a:p>
          <a:p>
            <a:r>
              <a:rPr lang="sk-SK" dirty="0">
                <a:solidFill>
                  <a:schemeClr val="tx1"/>
                </a:solidFill>
              </a:rPr>
              <a:t>Išlo o tri rovnaké počítače, ktoré pracovali naraz. </a:t>
            </a:r>
          </a:p>
        </p:txBody>
      </p:sp>
      <p:pic>
        <p:nvPicPr>
          <p:cNvPr id="16386" name="Picture 2" descr="Výsledok vyhľadávania obrázkov pre dopyt sapo pocitac">
            <a:extLst>
              <a:ext uri="{FF2B5EF4-FFF2-40B4-BE49-F238E27FC236}">
                <a16:creationId xmlns:a16="http://schemas.microsoft.com/office/drawing/2014/main" id="{45F8D094-8EEB-4715-B425-11435FBF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8193" y="1649682"/>
            <a:ext cx="5176744" cy="35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02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784E9-8134-4DB7-834F-5F2351D3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162940"/>
            <a:ext cx="5703808" cy="4532120"/>
          </a:xfrm>
        </p:spPr>
        <p:txBody>
          <a:bodyPr anchor="ctr">
            <a:normAutofit/>
          </a:bodyPr>
          <a:lstStyle/>
          <a:p>
            <a:pPr algn="ctr"/>
            <a:r>
              <a:rPr lang="en-US" sz="6700" spc="800" dirty="0">
                <a:solidFill>
                  <a:srgbClr val="2A1A00"/>
                </a:solidFill>
              </a:rPr>
              <a:t>1.generácia (1945-1950)</a:t>
            </a:r>
            <a:endParaRPr lang="sk-SK" sz="6700" spc="800" dirty="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8F9014-B43A-4093-9D92-D176F375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271" y="1128451"/>
            <a:ext cx="4680729" cy="4566609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Za počítače prvej generácie sa označujú počítače skonštruované pomocou elektronickej súčiastky, ktorá sa volá </a:t>
            </a:r>
            <a:r>
              <a:rPr lang="sk-SK" b="1" dirty="0">
                <a:solidFill>
                  <a:schemeClr val="tx1"/>
                </a:solidFill>
              </a:rPr>
              <a:t>vákuová elektrónka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  <a:p>
            <a:r>
              <a:rPr lang="sk-SK" dirty="0">
                <a:solidFill>
                  <a:schemeClr val="tx1"/>
                </a:solidFill>
              </a:rPr>
              <a:t>Prvým takýmto počítačom bol </a:t>
            </a:r>
            <a:r>
              <a:rPr lang="sk-SK" b="1" dirty="0">
                <a:solidFill>
                  <a:schemeClr val="tx1"/>
                </a:solidFill>
              </a:rPr>
              <a:t>ABC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62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AFFB4-22AD-4BE8-8049-AB41A3B5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84092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7300" dirty="0"/>
              <a:t>COLOSSUS</a:t>
            </a:r>
            <a:r>
              <a:rPr lang="sk-SK" sz="4100" dirty="0"/>
              <a:t> </a:t>
            </a:r>
            <a:br>
              <a:rPr lang="sk-SK" sz="4100" dirty="0"/>
            </a:br>
            <a:r>
              <a:rPr lang="sk-SK" sz="4100" dirty="0"/>
              <a:t>(</a:t>
            </a:r>
            <a:r>
              <a:rPr lang="sk-SK" sz="4100" dirty="0" err="1"/>
              <a:t>Mark</a:t>
            </a:r>
            <a:r>
              <a:rPr lang="sk-SK" sz="4100" dirty="0"/>
              <a:t> 1 a </a:t>
            </a:r>
            <a:r>
              <a:rPr lang="sk-SK" sz="4100" dirty="0" err="1"/>
              <a:t>mark</a:t>
            </a:r>
            <a:r>
              <a:rPr lang="sk-SK" sz="4100" dirty="0"/>
              <a:t> 2)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232916-2FFA-4551-8664-42957FEFA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000376"/>
            <a:ext cx="4357498" cy="359359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Zhotovený na konci roka 1943.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</a:rPr>
              <a:t>Dokázal rozlúštiť nemeckú šifru </a:t>
            </a:r>
            <a:r>
              <a:rPr lang="sk-SK" b="1" dirty="0" err="1">
                <a:solidFill>
                  <a:schemeClr val="tx1"/>
                </a:solidFill>
              </a:rPr>
              <a:t>Enigma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  <a:p>
            <a:r>
              <a:rPr lang="sk-SK" dirty="0">
                <a:solidFill>
                  <a:schemeClr val="tx1"/>
                </a:solidFill>
              </a:rPr>
              <a:t>Bol prvým plne elektronickým počítačom.</a:t>
            </a:r>
          </a:p>
        </p:txBody>
      </p:sp>
      <p:pic>
        <p:nvPicPr>
          <p:cNvPr id="17412" name="Picture 4" descr="Výsledok vyhľadávania obrázkov pre dopyt colossus computer">
            <a:extLst>
              <a:ext uri="{FF2B5EF4-FFF2-40B4-BE49-F238E27FC236}">
                <a16:creationId xmlns:a16="http://schemas.microsoft.com/office/drawing/2014/main" id="{FD34CF1D-B2FB-43F9-9DD6-C86CA2221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3" r="1" b="7281"/>
          <a:stretch/>
        </p:blipFill>
        <p:spPr bwMode="auto">
          <a:xfrm>
            <a:off x="6098193" y="1121357"/>
            <a:ext cx="5176744" cy="271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Výsledok vyhľadávania obrázkov pre dopyt colossus computer">
            <a:extLst>
              <a:ext uri="{FF2B5EF4-FFF2-40B4-BE49-F238E27FC236}">
                <a16:creationId xmlns:a16="http://schemas.microsoft.com/office/drawing/2014/main" id="{5F6E6CDF-3D75-44AA-8066-E915227C8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6" r="1" b="14066"/>
          <a:stretch/>
        </p:blipFill>
        <p:spPr bwMode="auto">
          <a:xfrm>
            <a:off x="6098193" y="3951188"/>
            <a:ext cx="5176744" cy="271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1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2BB1E-7799-48D4-B2D5-BCAEC422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425422"/>
            <a:ext cx="4357499" cy="1320855"/>
          </a:xfrm>
        </p:spPr>
        <p:txBody>
          <a:bodyPr>
            <a:normAutofit/>
          </a:bodyPr>
          <a:lstStyle/>
          <a:p>
            <a:r>
              <a:rPr lang="sk-SK" sz="6600" dirty="0"/>
              <a:t>ENIAC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8FDCB4-1964-4E97-8005-5BE3082A9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1647825"/>
            <a:ext cx="5507643" cy="41243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Bol prvý univerzálny plne elektronický počítač.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Mal rozlohu 140 metrov štvorcových, vážil takmer 40 ton.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Mal spotrebu energie takú, ako jedna menšia dedina a musel byť chladený dvoma leteckými motormi.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Bez prestávky mohol byť zapnutý iba hodinu.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Bol zhruba 2 000-krát rýchlejší ako doterajšie počítače.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Dáta boli do počítača vkladané pomocou diernych štítkov.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Počítač bol využívaný najmä armádou pre výpočet balistických dráh striel.</a:t>
            </a:r>
          </a:p>
        </p:txBody>
      </p:sp>
      <p:pic>
        <p:nvPicPr>
          <p:cNvPr id="18434" name="Picture 2" descr="Výsledok vyhľadávania obrázkov pre dopyt eniac computer">
            <a:extLst>
              <a:ext uri="{FF2B5EF4-FFF2-40B4-BE49-F238E27FC236}">
                <a16:creationId xmlns:a16="http://schemas.microsoft.com/office/drawing/2014/main" id="{53D91041-85D7-4073-A16B-85FBACE1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168" y="2071625"/>
            <a:ext cx="5176744" cy="39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42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C4FCE-3CEF-4184-A54E-36FB7C19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sk-SK" sz="6600" dirty="0"/>
              <a:t>IBM 701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3AB7A3-9A79-45D0-9945-31AB6B8EA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124076"/>
            <a:ext cx="4653824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Firma IBM zostrojila svoj prvý elektronický digitálny počítač.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Bol to prvý počítač v ktorom bolo miesto diernych štítkov použitá magnetická páska. 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Jedna takáto páska mala rovnakú kapacitu ako 12 000 diernych štítkov. 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Dokázal násobiť rýchlosťou 0,00045 s.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Mal pamäť 9 </a:t>
            </a:r>
            <a:r>
              <a:rPr lang="sk-SK" dirty="0" err="1">
                <a:solidFill>
                  <a:schemeClr val="tx1"/>
                </a:solidFill>
              </a:rPr>
              <a:t>kB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9458" name="Picture 2" descr="Výsledok vyhľadávania obrázkov pre dopyt ibm 701 computer">
            <a:extLst>
              <a:ext uri="{FF2B5EF4-FFF2-40B4-BE49-F238E27FC236}">
                <a16:creationId xmlns:a16="http://schemas.microsoft.com/office/drawing/2014/main" id="{6023A28F-1CF3-4B7E-97F9-81D18CF4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0" y="1305531"/>
            <a:ext cx="5330790" cy="41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58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D2B21-A1D3-49B4-8590-47CC82A3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940198" cy="1320855"/>
          </a:xfrm>
        </p:spPr>
        <p:txBody>
          <a:bodyPr>
            <a:normAutofit/>
          </a:bodyPr>
          <a:lstStyle/>
          <a:p>
            <a:pPr algn="ctr"/>
            <a:r>
              <a:rPr lang="sk-SK" sz="6000" dirty="0"/>
              <a:t>von </a:t>
            </a:r>
            <a:r>
              <a:rPr lang="sk-SK" sz="6000" dirty="0" err="1"/>
              <a:t>Neumannova</a:t>
            </a:r>
            <a:r>
              <a:rPr lang="sk-SK" sz="6000" dirty="0"/>
              <a:t> schéma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E71AEC-1D11-4E08-AA9B-B0D6AB84A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628900"/>
            <a:ext cx="4844323" cy="3392676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Do ďalšieho vývoja počítačov zasiahol matematik John von </a:t>
            </a:r>
            <a:r>
              <a:rPr lang="sk-SK" dirty="0" err="1">
                <a:solidFill>
                  <a:schemeClr val="tx1"/>
                </a:solidFill>
              </a:rPr>
              <a:t>Neumann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  <a:p>
            <a:r>
              <a:rPr lang="sk-SK" dirty="0">
                <a:solidFill>
                  <a:schemeClr val="tx1"/>
                </a:solidFill>
              </a:rPr>
              <a:t>V roku 1945 vytvoril schému ako by mal model samočinného počítača vyzerať.  </a:t>
            </a:r>
          </a:p>
          <a:p>
            <a:r>
              <a:rPr lang="sk-SK" dirty="0">
                <a:solidFill>
                  <a:schemeClr val="tx1"/>
                </a:solidFill>
              </a:rPr>
              <a:t>Je významná, lebo až na malé výnimky je platná dodnes.</a:t>
            </a:r>
          </a:p>
        </p:txBody>
      </p:sp>
      <p:pic>
        <p:nvPicPr>
          <p:cNvPr id="20486" name="Picture 6" descr="Výsledok vyhľadávania obrázkov pre dopyt john von neumann">
            <a:extLst>
              <a:ext uri="{FF2B5EF4-FFF2-40B4-BE49-F238E27FC236}">
                <a16:creationId xmlns:a16="http://schemas.microsoft.com/office/drawing/2014/main" id="{60841E9D-9839-48FA-BE15-8C9C95051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7" y="1965960"/>
            <a:ext cx="3259931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93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F2493E-5AD4-4286-8D15-312B0E194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61951"/>
            <a:ext cx="10244997" cy="55176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sk-SK" b="1" dirty="0">
                <a:solidFill>
                  <a:schemeClr val="tx1"/>
                </a:solidFill>
              </a:rPr>
              <a:t>5 funkčných jednotiek: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SzPct val="112000"/>
              <a:buFont typeface="+mj-lt"/>
              <a:buAutoNum type="arabicPeriod"/>
            </a:pPr>
            <a:r>
              <a:rPr lang="sk-SK" b="1" dirty="0">
                <a:solidFill>
                  <a:schemeClr val="tx1"/>
                </a:solidFill>
              </a:rPr>
              <a:t>Operačná pamäť: </a:t>
            </a:r>
            <a:r>
              <a:rPr lang="sk-SK" dirty="0">
                <a:solidFill>
                  <a:schemeClr val="tx1"/>
                </a:solidFill>
              </a:rPr>
              <a:t>Slúži k uchovaniu spracovávaného programu, dát a výsledkov výpočtov.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SzPct val="109000"/>
              <a:buFont typeface="+mj-lt"/>
              <a:buAutoNum type="arabicPeriod"/>
            </a:pPr>
            <a:r>
              <a:rPr lang="sk-SK" b="1" dirty="0">
                <a:solidFill>
                  <a:schemeClr val="tx1"/>
                </a:solidFill>
              </a:rPr>
              <a:t>ALU (</a:t>
            </a:r>
            <a:r>
              <a:rPr lang="sk-SK" b="1" dirty="0" err="1">
                <a:solidFill>
                  <a:schemeClr val="tx1"/>
                </a:solidFill>
              </a:rPr>
              <a:t>aritmeticko</a:t>
            </a:r>
            <a:r>
              <a:rPr lang="sk-SK" b="1" dirty="0">
                <a:solidFill>
                  <a:schemeClr val="tx1"/>
                </a:solidFill>
              </a:rPr>
              <a:t> logická jednotka): </a:t>
            </a:r>
            <a:r>
              <a:rPr lang="sk-SK" dirty="0">
                <a:solidFill>
                  <a:schemeClr val="tx1"/>
                </a:solidFill>
              </a:rPr>
              <a:t>Jednotka prevádzajúca všetky aritmetické výpočty a logické operácie.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SzPct val="109000"/>
              <a:buFont typeface="+mj-lt"/>
              <a:buAutoNum type="arabicPeriod"/>
            </a:pPr>
            <a:r>
              <a:rPr lang="sk-SK" b="1" dirty="0">
                <a:solidFill>
                  <a:schemeClr val="tx1"/>
                </a:solidFill>
              </a:rPr>
              <a:t>Radič: </a:t>
            </a:r>
            <a:r>
              <a:rPr lang="sk-SK" dirty="0">
                <a:solidFill>
                  <a:schemeClr val="tx1"/>
                </a:solidFill>
              </a:rPr>
              <a:t>Riadiaca jednotka, ktorá riadi činnosť všetkých častí počítača. Toto riadenie je prevádzané pomocou riadiacich signálov, ktoré sú zasielané jednotlivým modulom.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SzPct val="109000"/>
              <a:buFont typeface="+mj-lt"/>
              <a:buAutoNum type="arabicPeriod"/>
            </a:pPr>
            <a:r>
              <a:rPr lang="sk-SK" b="1" dirty="0">
                <a:solidFill>
                  <a:schemeClr val="tx1"/>
                </a:solidFill>
              </a:rPr>
              <a:t>Vstupné zariadenia: </a:t>
            </a:r>
            <a:r>
              <a:rPr lang="sk-SK" dirty="0">
                <a:solidFill>
                  <a:schemeClr val="tx1"/>
                </a:solidFill>
              </a:rPr>
              <a:t>Určené pre vstup programu a dát.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SzPct val="109000"/>
              <a:buFont typeface="+mj-lt"/>
              <a:buAutoNum type="arabicPeriod"/>
            </a:pPr>
            <a:r>
              <a:rPr lang="sk-SK" b="1" dirty="0">
                <a:solidFill>
                  <a:schemeClr val="tx1"/>
                </a:solidFill>
              </a:rPr>
              <a:t>Výstupné zariadenia: </a:t>
            </a:r>
            <a:r>
              <a:rPr lang="sk-SK" dirty="0">
                <a:solidFill>
                  <a:schemeClr val="tx1"/>
                </a:solidFill>
              </a:rPr>
              <a:t>Určené pre výstup výsledkov, ktoré program spracoval.</a:t>
            </a:r>
          </a:p>
        </p:txBody>
      </p:sp>
      <p:pic>
        <p:nvPicPr>
          <p:cNvPr id="22532" name="Picture 4" descr="Výsledok vyhľadávania obrázkov pre dopyt john von neumannova schema">
            <a:extLst>
              <a:ext uri="{FF2B5EF4-FFF2-40B4-BE49-F238E27FC236}">
                <a16:creationId xmlns:a16="http://schemas.microsoft.com/office/drawing/2014/main" id="{D61F34B0-F33C-46D0-997B-37639C25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176" y="3429000"/>
            <a:ext cx="57116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68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340185-2C00-46B6-A2FF-937B6C2D9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506" y="657225"/>
            <a:ext cx="5710144" cy="55435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b="1" dirty="0">
                <a:solidFill>
                  <a:schemeClr val="tx1"/>
                </a:solidFill>
              </a:rPr>
              <a:t>Základné princípy: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/>
                </a:solidFill>
              </a:rPr>
              <a:t>dvojková sústava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/>
                </a:solidFill>
              </a:rPr>
              <a:t>programy a dáta v  operačnej pamäti (nenačítajú sa z vonkajšej pamäti v priebehu výpočtu)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/>
                </a:solidFill>
              </a:rPr>
              <a:t>rýchlosť vnútornej pamäti je porovnateľná s rýchlosťou aritmetickej jednotky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/>
                </a:solidFill>
              </a:rPr>
              <a:t>priame adresovanie (prístup) - v ľubovoľnom okamžiku je prístupná ktorákoľvek bunka pamäti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/>
                </a:solidFill>
              </a:rPr>
              <a:t>aritmeticko-logická jednotka - len obvody pre sčítanie čísiel (ostatné operácie sa dajú prevádzať na sčítanie)</a:t>
            </a:r>
          </a:p>
          <a:p>
            <a:pPr>
              <a:lnSpc>
                <a:spcPct val="100000"/>
              </a:lnSpc>
            </a:pPr>
            <a:endParaRPr lang="sk-SK" sz="1500" dirty="0">
              <a:solidFill>
                <a:schemeClr val="tx1"/>
              </a:solidFill>
            </a:endParaRPr>
          </a:p>
        </p:txBody>
      </p:sp>
      <p:pic>
        <p:nvPicPr>
          <p:cNvPr id="23554" name="Picture 2" descr="Výsledok vyhľadávania obrázkov pre dopyt john von neumann computer">
            <a:extLst>
              <a:ext uri="{FF2B5EF4-FFF2-40B4-BE49-F238E27FC236}">
                <a16:creationId xmlns:a16="http://schemas.microsoft.com/office/drawing/2014/main" id="{08522057-1BDF-47C0-B242-2563DF63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1286432"/>
            <a:ext cx="5176744" cy="406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90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EF0C2F-BCE0-4B4A-9F20-68FE1F14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162940"/>
            <a:ext cx="5812536" cy="4532120"/>
          </a:xfrm>
        </p:spPr>
        <p:txBody>
          <a:bodyPr anchor="ctr">
            <a:normAutofit/>
          </a:bodyPr>
          <a:lstStyle/>
          <a:p>
            <a:pPr algn="ctr"/>
            <a:r>
              <a:rPr lang="en-US" sz="6700" spc="800" dirty="0">
                <a:solidFill>
                  <a:srgbClr val="2A1A00"/>
                </a:solidFill>
              </a:rPr>
              <a:t>2. </a:t>
            </a:r>
            <a:r>
              <a:rPr lang="en-US" sz="6700" spc="800" dirty="0" err="1">
                <a:solidFill>
                  <a:srgbClr val="2A1A00"/>
                </a:solidFill>
              </a:rPr>
              <a:t>generácia</a:t>
            </a:r>
            <a:r>
              <a:rPr lang="en-US" sz="6700" spc="800" dirty="0">
                <a:solidFill>
                  <a:srgbClr val="2A1A00"/>
                </a:solidFill>
              </a:rPr>
              <a:t> (1950-1960)</a:t>
            </a:r>
            <a:endParaRPr lang="sk-SK" sz="6700" spc="800" dirty="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3BC756-6413-4185-A1D3-C8C0871F1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6152" y="1304924"/>
            <a:ext cx="4680729" cy="4248149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„Skriňové počítače“</a:t>
            </a:r>
          </a:p>
          <a:p>
            <a:r>
              <a:rPr lang="sk-SK" dirty="0">
                <a:solidFill>
                  <a:schemeClr val="tx1"/>
                </a:solidFill>
              </a:rPr>
              <a:t>Základom počítačov druhej generácie sa stal </a:t>
            </a:r>
            <a:r>
              <a:rPr lang="sk-SK" b="1" dirty="0">
                <a:solidFill>
                  <a:schemeClr val="tx1"/>
                </a:solidFill>
              </a:rPr>
              <a:t>tranzistor</a:t>
            </a:r>
            <a:r>
              <a:rPr lang="sk-SK" dirty="0">
                <a:solidFill>
                  <a:schemeClr val="tx1"/>
                </a:solidFill>
              </a:rPr>
              <a:t>. </a:t>
            </a:r>
          </a:p>
          <a:p>
            <a:r>
              <a:rPr lang="sk-SK" dirty="0">
                <a:solidFill>
                  <a:schemeClr val="tx1"/>
                </a:solidFill>
              </a:rPr>
              <a:t>Vznikajú prvé programovacie jazyky FORTRAN,  ALGOL a LISP.</a:t>
            </a:r>
          </a:p>
          <a:p>
            <a:r>
              <a:rPr lang="sk-SK" dirty="0">
                <a:solidFill>
                  <a:schemeClr val="tx1"/>
                </a:solidFill>
              </a:rPr>
              <a:t>Prvým takýmto počítačom bol EDVAC</a:t>
            </a:r>
          </a:p>
        </p:txBody>
      </p:sp>
    </p:spTree>
    <p:extLst>
      <p:ext uri="{BB962C8B-B14F-4D97-AF65-F5344CB8AC3E}">
        <p14:creationId xmlns:p14="http://schemas.microsoft.com/office/powerpoint/2010/main" val="2369857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0851669-7281-49C2-8BF0-67BA70EC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9F6F77-B7FF-433C-ADED-7A8E0110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2385"/>
            <a:ext cx="8534399" cy="1413758"/>
          </a:xfrm>
        </p:spPr>
        <p:txBody>
          <a:bodyPr anchor="b">
            <a:normAutofit/>
          </a:bodyPr>
          <a:lstStyle/>
          <a:p>
            <a:pPr algn="ctr"/>
            <a:endParaRPr lang="sk-SK" sz="44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992B13-74C4-4370-93C5-F5403D944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2275119" cy="6858000"/>
          </a:xfrm>
          <a:custGeom>
            <a:avLst/>
            <a:gdLst>
              <a:gd name="connsiteX0" fmla="*/ 0 w 2275119"/>
              <a:gd name="connsiteY0" fmla="*/ 0 h 6858000"/>
              <a:gd name="connsiteX1" fmla="*/ 1389294 w 2275119"/>
              <a:gd name="connsiteY1" fmla="*/ 0 h 6858000"/>
              <a:gd name="connsiteX2" fmla="*/ 1556068 w 2275119"/>
              <a:gd name="connsiteY2" fmla="*/ 0 h 6858000"/>
              <a:gd name="connsiteX3" fmla="*/ 2098907 w 2275119"/>
              <a:gd name="connsiteY3" fmla="*/ 0 h 6858000"/>
              <a:gd name="connsiteX4" fmla="*/ 2100494 w 2275119"/>
              <a:gd name="connsiteY4" fmla="*/ 68263 h 6858000"/>
              <a:gd name="connsiteX5" fmla="*/ 2108432 w 2275119"/>
              <a:gd name="connsiteY5" fmla="*/ 128588 h 6858000"/>
              <a:gd name="connsiteX6" fmla="*/ 2119544 w 2275119"/>
              <a:gd name="connsiteY6" fmla="*/ 180975 h 6858000"/>
              <a:gd name="connsiteX7" fmla="*/ 2133832 w 2275119"/>
              <a:gd name="connsiteY7" fmla="*/ 227013 h 6858000"/>
              <a:gd name="connsiteX8" fmla="*/ 2149707 w 2275119"/>
              <a:gd name="connsiteY8" fmla="*/ 268288 h 6858000"/>
              <a:gd name="connsiteX9" fmla="*/ 2168757 w 2275119"/>
              <a:gd name="connsiteY9" fmla="*/ 304800 h 6858000"/>
              <a:gd name="connsiteX10" fmla="*/ 2187807 w 2275119"/>
              <a:gd name="connsiteY10" fmla="*/ 342900 h 6858000"/>
              <a:gd name="connsiteX11" fmla="*/ 2206857 w 2275119"/>
              <a:gd name="connsiteY11" fmla="*/ 381000 h 6858000"/>
              <a:gd name="connsiteX12" fmla="*/ 2222732 w 2275119"/>
              <a:gd name="connsiteY12" fmla="*/ 417513 h 6858000"/>
              <a:gd name="connsiteX13" fmla="*/ 2238607 w 2275119"/>
              <a:gd name="connsiteY13" fmla="*/ 458788 h 6858000"/>
              <a:gd name="connsiteX14" fmla="*/ 2254482 w 2275119"/>
              <a:gd name="connsiteY14" fmla="*/ 504825 h 6858000"/>
              <a:gd name="connsiteX15" fmla="*/ 2265594 w 2275119"/>
              <a:gd name="connsiteY15" fmla="*/ 557213 h 6858000"/>
              <a:gd name="connsiteX16" fmla="*/ 2271944 w 2275119"/>
              <a:gd name="connsiteY16" fmla="*/ 617538 h 6858000"/>
              <a:gd name="connsiteX17" fmla="*/ 2275119 w 2275119"/>
              <a:gd name="connsiteY17" fmla="*/ 685800 h 6858000"/>
              <a:gd name="connsiteX18" fmla="*/ 2271944 w 2275119"/>
              <a:gd name="connsiteY18" fmla="*/ 754063 h 6858000"/>
              <a:gd name="connsiteX19" fmla="*/ 2265594 w 2275119"/>
              <a:gd name="connsiteY19" fmla="*/ 814388 h 6858000"/>
              <a:gd name="connsiteX20" fmla="*/ 2254482 w 2275119"/>
              <a:gd name="connsiteY20" fmla="*/ 866775 h 6858000"/>
              <a:gd name="connsiteX21" fmla="*/ 2238607 w 2275119"/>
              <a:gd name="connsiteY21" fmla="*/ 912813 h 6858000"/>
              <a:gd name="connsiteX22" fmla="*/ 2222732 w 2275119"/>
              <a:gd name="connsiteY22" fmla="*/ 954088 h 6858000"/>
              <a:gd name="connsiteX23" fmla="*/ 2206857 w 2275119"/>
              <a:gd name="connsiteY23" fmla="*/ 990600 h 6858000"/>
              <a:gd name="connsiteX24" fmla="*/ 2187807 w 2275119"/>
              <a:gd name="connsiteY24" fmla="*/ 1028700 h 6858000"/>
              <a:gd name="connsiteX25" fmla="*/ 2168757 w 2275119"/>
              <a:gd name="connsiteY25" fmla="*/ 1066800 h 6858000"/>
              <a:gd name="connsiteX26" fmla="*/ 2149707 w 2275119"/>
              <a:gd name="connsiteY26" fmla="*/ 1103313 h 6858000"/>
              <a:gd name="connsiteX27" fmla="*/ 2133832 w 2275119"/>
              <a:gd name="connsiteY27" fmla="*/ 1144588 h 6858000"/>
              <a:gd name="connsiteX28" fmla="*/ 2119544 w 2275119"/>
              <a:gd name="connsiteY28" fmla="*/ 1190625 h 6858000"/>
              <a:gd name="connsiteX29" fmla="*/ 2108432 w 2275119"/>
              <a:gd name="connsiteY29" fmla="*/ 1243013 h 6858000"/>
              <a:gd name="connsiteX30" fmla="*/ 2100494 w 2275119"/>
              <a:gd name="connsiteY30" fmla="*/ 1303338 h 6858000"/>
              <a:gd name="connsiteX31" fmla="*/ 2098907 w 2275119"/>
              <a:gd name="connsiteY31" fmla="*/ 1371600 h 6858000"/>
              <a:gd name="connsiteX32" fmla="*/ 2100494 w 2275119"/>
              <a:gd name="connsiteY32" fmla="*/ 1439863 h 6858000"/>
              <a:gd name="connsiteX33" fmla="*/ 2108432 w 2275119"/>
              <a:gd name="connsiteY33" fmla="*/ 1500188 h 6858000"/>
              <a:gd name="connsiteX34" fmla="*/ 2119544 w 2275119"/>
              <a:gd name="connsiteY34" fmla="*/ 1552575 h 6858000"/>
              <a:gd name="connsiteX35" fmla="*/ 2133832 w 2275119"/>
              <a:gd name="connsiteY35" fmla="*/ 1598613 h 6858000"/>
              <a:gd name="connsiteX36" fmla="*/ 2149707 w 2275119"/>
              <a:gd name="connsiteY36" fmla="*/ 1639888 h 6858000"/>
              <a:gd name="connsiteX37" fmla="*/ 2168757 w 2275119"/>
              <a:gd name="connsiteY37" fmla="*/ 1676400 h 6858000"/>
              <a:gd name="connsiteX38" fmla="*/ 2187807 w 2275119"/>
              <a:gd name="connsiteY38" fmla="*/ 1714500 h 6858000"/>
              <a:gd name="connsiteX39" fmla="*/ 2206857 w 2275119"/>
              <a:gd name="connsiteY39" fmla="*/ 1752600 h 6858000"/>
              <a:gd name="connsiteX40" fmla="*/ 2222732 w 2275119"/>
              <a:gd name="connsiteY40" fmla="*/ 1789113 h 6858000"/>
              <a:gd name="connsiteX41" fmla="*/ 2238607 w 2275119"/>
              <a:gd name="connsiteY41" fmla="*/ 1830388 h 6858000"/>
              <a:gd name="connsiteX42" fmla="*/ 2254482 w 2275119"/>
              <a:gd name="connsiteY42" fmla="*/ 1876425 h 6858000"/>
              <a:gd name="connsiteX43" fmla="*/ 2265594 w 2275119"/>
              <a:gd name="connsiteY43" fmla="*/ 1928813 h 6858000"/>
              <a:gd name="connsiteX44" fmla="*/ 2271944 w 2275119"/>
              <a:gd name="connsiteY44" fmla="*/ 1989138 h 6858000"/>
              <a:gd name="connsiteX45" fmla="*/ 2275119 w 2275119"/>
              <a:gd name="connsiteY45" fmla="*/ 2057400 h 6858000"/>
              <a:gd name="connsiteX46" fmla="*/ 2271944 w 2275119"/>
              <a:gd name="connsiteY46" fmla="*/ 2125663 h 6858000"/>
              <a:gd name="connsiteX47" fmla="*/ 2265594 w 2275119"/>
              <a:gd name="connsiteY47" fmla="*/ 2185988 h 6858000"/>
              <a:gd name="connsiteX48" fmla="*/ 2254482 w 2275119"/>
              <a:gd name="connsiteY48" fmla="*/ 2238375 h 6858000"/>
              <a:gd name="connsiteX49" fmla="*/ 2238607 w 2275119"/>
              <a:gd name="connsiteY49" fmla="*/ 2284413 h 6858000"/>
              <a:gd name="connsiteX50" fmla="*/ 2222732 w 2275119"/>
              <a:gd name="connsiteY50" fmla="*/ 2325688 h 6858000"/>
              <a:gd name="connsiteX51" fmla="*/ 2206857 w 2275119"/>
              <a:gd name="connsiteY51" fmla="*/ 2362200 h 6858000"/>
              <a:gd name="connsiteX52" fmla="*/ 2187807 w 2275119"/>
              <a:gd name="connsiteY52" fmla="*/ 2400300 h 6858000"/>
              <a:gd name="connsiteX53" fmla="*/ 2168757 w 2275119"/>
              <a:gd name="connsiteY53" fmla="*/ 2438400 h 6858000"/>
              <a:gd name="connsiteX54" fmla="*/ 2149707 w 2275119"/>
              <a:gd name="connsiteY54" fmla="*/ 2474913 h 6858000"/>
              <a:gd name="connsiteX55" fmla="*/ 2133832 w 2275119"/>
              <a:gd name="connsiteY55" fmla="*/ 2516188 h 6858000"/>
              <a:gd name="connsiteX56" fmla="*/ 2119544 w 2275119"/>
              <a:gd name="connsiteY56" fmla="*/ 2562225 h 6858000"/>
              <a:gd name="connsiteX57" fmla="*/ 2108432 w 2275119"/>
              <a:gd name="connsiteY57" fmla="*/ 2614613 h 6858000"/>
              <a:gd name="connsiteX58" fmla="*/ 2100494 w 2275119"/>
              <a:gd name="connsiteY58" fmla="*/ 2674938 h 6858000"/>
              <a:gd name="connsiteX59" fmla="*/ 2098907 w 2275119"/>
              <a:gd name="connsiteY59" fmla="*/ 2743200 h 6858000"/>
              <a:gd name="connsiteX60" fmla="*/ 2100494 w 2275119"/>
              <a:gd name="connsiteY60" fmla="*/ 2811463 h 6858000"/>
              <a:gd name="connsiteX61" fmla="*/ 2108432 w 2275119"/>
              <a:gd name="connsiteY61" fmla="*/ 2871788 h 6858000"/>
              <a:gd name="connsiteX62" fmla="*/ 2119544 w 2275119"/>
              <a:gd name="connsiteY62" fmla="*/ 2924175 h 6858000"/>
              <a:gd name="connsiteX63" fmla="*/ 2133832 w 2275119"/>
              <a:gd name="connsiteY63" fmla="*/ 2970213 h 6858000"/>
              <a:gd name="connsiteX64" fmla="*/ 2149707 w 2275119"/>
              <a:gd name="connsiteY64" fmla="*/ 3011488 h 6858000"/>
              <a:gd name="connsiteX65" fmla="*/ 2168757 w 2275119"/>
              <a:gd name="connsiteY65" fmla="*/ 3048000 h 6858000"/>
              <a:gd name="connsiteX66" fmla="*/ 2187807 w 2275119"/>
              <a:gd name="connsiteY66" fmla="*/ 3086100 h 6858000"/>
              <a:gd name="connsiteX67" fmla="*/ 2206857 w 2275119"/>
              <a:gd name="connsiteY67" fmla="*/ 3124200 h 6858000"/>
              <a:gd name="connsiteX68" fmla="*/ 2222732 w 2275119"/>
              <a:gd name="connsiteY68" fmla="*/ 3160713 h 6858000"/>
              <a:gd name="connsiteX69" fmla="*/ 2238607 w 2275119"/>
              <a:gd name="connsiteY69" fmla="*/ 3201988 h 6858000"/>
              <a:gd name="connsiteX70" fmla="*/ 2254482 w 2275119"/>
              <a:gd name="connsiteY70" fmla="*/ 3248025 h 6858000"/>
              <a:gd name="connsiteX71" fmla="*/ 2265594 w 2275119"/>
              <a:gd name="connsiteY71" fmla="*/ 3300413 h 6858000"/>
              <a:gd name="connsiteX72" fmla="*/ 2271944 w 2275119"/>
              <a:gd name="connsiteY72" fmla="*/ 3360738 h 6858000"/>
              <a:gd name="connsiteX73" fmla="*/ 2275119 w 2275119"/>
              <a:gd name="connsiteY73" fmla="*/ 3427413 h 6858000"/>
              <a:gd name="connsiteX74" fmla="*/ 2271944 w 2275119"/>
              <a:gd name="connsiteY74" fmla="*/ 3497263 h 6858000"/>
              <a:gd name="connsiteX75" fmla="*/ 2265594 w 2275119"/>
              <a:gd name="connsiteY75" fmla="*/ 3557588 h 6858000"/>
              <a:gd name="connsiteX76" fmla="*/ 2254482 w 2275119"/>
              <a:gd name="connsiteY76" fmla="*/ 3609975 h 6858000"/>
              <a:gd name="connsiteX77" fmla="*/ 2238607 w 2275119"/>
              <a:gd name="connsiteY77" fmla="*/ 3656013 h 6858000"/>
              <a:gd name="connsiteX78" fmla="*/ 2222732 w 2275119"/>
              <a:gd name="connsiteY78" fmla="*/ 3697288 h 6858000"/>
              <a:gd name="connsiteX79" fmla="*/ 2206857 w 2275119"/>
              <a:gd name="connsiteY79" fmla="*/ 3733800 h 6858000"/>
              <a:gd name="connsiteX80" fmla="*/ 2187807 w 2275119"/>
              <a:gd name="connsiteY80" fmla="*/ 3771900 h 6858000"/>
              <a:gd name="connsiteX81" fmla="*/ 2168757 w 2275119"/>
              <a:gd name="connsiteY81" fmla="*/ 3810000 h 6858000"/>
              <a:gd name="connsiteX82" fmla="*/ 2149707 w 2275119"/>
              <a:gd name="connsiteY82" fmla="*/ 3846513 h 6858000"/>
              <a:gd name="connsiteX83" fmla="*/ 2133832 w 2275119"/>
              <a:gd name="connsiteY83" fmla="*/ 3887788 h 6858000"/>
              <a:gd name="connsiteX84" fmla="*/ 2119544 w 2275119"/>
              <a:gd name="connsiteY84" fmla="*/ 3933825 h 6858000"/>
              <a:gd name="connsiteX85" fmla="*/ 2108432 w 2275119"/>
              <a:gd name="connsiteY85" fmla="*/ 3986213 h 6858000"/>
              <a:gd name="connsiteX86" fmla="*/ 2100494 w 2275119"/>
              <a:gd name="connsiteY86" fmla="*/ 4046538 h 6858000"/>
              <a:gd name="connsiteX87" fmla="*/ 2098907 w 2275119"/>
              <a:gd name="connsiteY87" fmla="*/ 4114800 h 6858000"/>
              <a:gd name="connsiteX88" fmla="*/ 2100494 w 2275119"/>
              <a:gd name="connsiteY88" fmla="*/ 4183063 h 6858000"/>
              <a:gd name="connsiteX89" fmla="*/ 2108432 w 2275119"/>
              <a:gd name="connsiteY89" fmla="*/ 4243388 h 6858000"/>
              <a:gd name="connsiteX90" fmla="*/ 2119544 w 2275119"/>
              <a:gd name="connsiteY90" fmla="*/ 4295775 h 6858000"/>
              <a:gd name="connsiteX91" fmla="*/ 2133832 w 2275119"/>
              <a:gd name="connsiteY91" fmla="*/ 4341813 h 6858000"/>
              <a:gd name="connsiteX92" fmla="*/ 2149707 w 2275119"/>
              <a:gd name="connsiteY92" fmla="*/ 4383088 h 6858000"/>
              <a:gd name="connsiteX93" fmla="*/ 2168757 w 2275119"/>
              <a:gd name="connsiteY93" fmla="*/ 4419600 h 6858000"/>
              <a:gd name="connsiteX94" fmla="*/ 2206857 w 2275119"/>
              <a:gd name="connsiteY94" fmla="*/ 4495800 h 6858000"/>
              <a:gd name="connsiteX95" fmla="*/ 2222732 w 2275119"/>
              <a:gd name="connsiteY95" fmla="*/ 4532313 h 6858000"/>
              <a:gd name="connsiteX96" fmla="*/ 2238607 w 2275119"/>
              <a:gd name="connsiteY96" fmla="*/ 4573588 h 6858000"/>
              <a:gd name="connsiteX97" fmla="*/ 2254482 w 2275119"/>
              <a:gd name="connsiteY97" fmla="*/ 4619625 h 6858000"/>
              <a:gd name="connsiteX98" fmla="*/ 2265594 w 2275119"/>
              <a:gd name="connsiteY98" fmla="*/ 4672013 h 6858000"/>
              <a:gd name="connsiteX99" fmla="*/ 2271944 w 2275119"/>
              <a:gd name="connsiteY99" fmla="*/ 4732338 h 6858000"/>
              <a:gd name="connsiteX100" fmla="*/ 2275119 w 2275119"/>
              <a:gd name="connsiteY100" fmla="*/ 4800600 h 6858000"/>
              <a:gd name="connsiteX101" fmla="*/ 2271944 w 2275119"/>
              <a:gd name="connsiteY101" fmla="*/ 4868863 h 6858000"/>
              <a:gd name="connsiteX102" fmla="*/ 2265594 w 2275119"/>
              <a:gd name="connsiteY102" fmla="*/ 4929188 h 6858000"/>
              <a:gd name="connsiteX103" fmla="*/ 2254482 w 2275119"/>
              <a:gd name="connsiteY103" fmla="*/ 4981575 h 6858000"/>
              <a:gd name="connsiteX104" fmla="*/ 2238607 w 2275119"/>
              <a:gd name="connsiteY104" fmla="*/ 5027613 h 6858000"/>
              <a:gd name="connsiteX105" fmla="*/ 2222732 w 2275119"/>
              <a:gd name="connsiteY105" fmla="*/ 5068888 h 6858000"/>
              <a:gd name="connsiteX106" fmla="*/ 2206857 w 2275119"/>
              <a:gd name="connsiteY106" fmla="*/ 5105400 h 6858000"/>
              <a:gd name="connsiteX107" fmla="*/ 2187807 w 2275119"/>
              <a:gd name="connsiteY107" fmla="*/ 5143500 h 6858000"/>
              <a:gd name="connsiteX108" fmla="*/ 2168757 w 2275119"/>
              <a:gd name="connsiteY108" fmla="*/ 5181600 h 6858000"/>
              <a:gd name="connsiteX109" fmla="*/ 2149707 w 2275119"/>
              <a:gd name="connsiteY109" fmla="*/ 5218113 h 6858000"/>
              <a:gd name="connsiteX110" fmla="*/ 2133832 w 2275119"/>
              <a:gd name="connsiteY110" fmla="*/ 5259388 h 6858000"/>
              <a:gd name="connsiteX111" fmla="*/ 2119544 w 2275119"/>
              <a:gd name="connsiteY111" fmla="*/ 5305425 h 6858000"/>
              <a:gd name="connsiteX112" fmla="*/ 2108432 w 2275119"/>
              <a:gd name="connsiteY112" fmla="*/ 5357813 h 6858000"/>
              <a:gd name="connsiteX113" fmla="*/ 2100494 w 2275119"/>
              <a:gd name="connsiteY113" fmla="*/ 5418138 h 6858000"/>
              <a:gd name="connsiteX114" fmla="*/ 2098907 w 2275119"/>
              <a:gd name="connsiteY114" fmla="*/ 5486400 h 6858000"/>
              <a:gd name="connsiteX115" fmla="*/ 2100494 w 2275119"/>
              <a:gd name="connsiteY115" fmla="*/ 5554663 h 6858000"/>
              <a:gd name="connsiteX116" fmla="*/ 2108432 w 2275119"/>
              <a:gd name="connsiteY116" fmla="*/ 5614988 h 6858000"/>
              <a:gd name="connsiteX117" fmla="*/ 2119544 w 2275119"/>
              <a:gd name="connsiteY117" fmla="*/ 5667375 h 6858000"/>
              <a:gd name="connsiteX118" fmla="*/ 2133832 w 2275119"/>
              <a:gd name="connsiteY118" fmla="*/ 5713413 h 6858000"/>
              <a:gd name="connsiteX119" fmla="*/ 2149707 w 2275119"/>
              <a:gd name="connsiteY119" fmla="*/ 5754688 h 6858000"/>
              <a:gd name="connsiteX120" fmla="*/ 2168757 w 2275119"/>
              <a:gd name="connsiteY120" fmla="*/ 5791200 h 6858000"/>
              <a:gd name="connsiteX121" fmla="*/ 2187807 w 2275119"/>
              <a:gd name="connsiteY121" fmla="*/ 5829300 h 6858000"/>
              <a:gd name="connsiteX122" fmla="*/ 2206857 w 2275119"/>
              <a:gd name="connsiteY122" fmla="*/ 5867400 h 6858000"/>
              <a:gd name="connsiteX123" fmla="*/ 2222732 w 2275119"/>
              <a:gd name="connsiteY123" fmla="*/ 5903913 h 6858000"/>
              <a:gd name="connsiteX124" fmla="*/ 2238607 w 2275119"/>
              <a:gd name="connsiteY124" fmla="*/ 5945188 h 6858000"/>
              <a:gd name="connsiteX125" fmla="*/ 2254482 w 2275119"/>
              <a:gd name="connsiteY125" fmla="*/ 5991225 h 6858000"/>
              <a:gd name="connsiteX126" fmla="*/ 2265594 w 2275119"/>
              <a:gd name="connsiteY126" fmla="*/ 6043613 h 6858000"/>
              <a:gd name="connsiteX127" fmla="*/ 2271944 w 2275119"/>
              <a:gd name="connsiteY127" fmla="*/ 6103938 h 6858000"/>
              <a:gd name="connsiteX128" fmla="*/ 2275119 w 2275119"/>
              <a:gd name="connsiteY128" fmla="*/ 6172200 h 6858000"/>
              <a:gd name="connsiteX129" fmla="*/ 2271944 w 2275119"/>
              <a:gd name="connsiteY129" fmla="*/ 6240463 h 6858000"/>
              <a:gd name="connsiteX130" fmla="*/ 2265594 w 2275119"/>
              <a:gd name="connsiteY130" fmla="*/ 6300788 h 6858000"/>
              <a:gd name="connsiteX131" fmla="*/ 2254482 w 2275119"/>
              <a:gd name="connsiteY131" fmla="*/ 6353175 h 6858000"/>
              <a:gd name="connsiteX132" fmla="*/ 2238607 w 2275119"/>
              <a:gd name="connsiteY132" fmla="*/ 6399213 h 6858000"/>
              <a:gd name="connsiteX133" fmla="*/ 2222732 w 2275119"/>
              <a:gd name="connsiteY133" fmla="*/ 6440488 h 6858000"/>
              <a:gd name="connsiteX134" fmla="*/ 2206857 w 2275119"/>
              <a:gd name="connsiteY134" fmla="*/ 6477000 h 6858000"/>
              <a:gd name="connsiteX135" fmla="*/ 2187807 w 2275119"/>
              <a:gd name="connsiteY135" fmla="*/ 6515100 h 6858000"/>
              <a:gd name="connsiteX136" fmla="*/ 2168757 w 2275119"/>
              <a:gd name="connsiteY136" fmla="*/ 6553200 h 6858000"/>
              <a:gd name="connsiteX137" fmla="*/ 2149707 w 2275119"/>
              <a:gd name="connsiteY137" fmla="*/ 6589713 h 6858000"/>
              <a:gd name="connsiteX138" fmla="*/ 2133832 w 2275119"/>
              <a:gd name="connsiteY138" fmla="*/ 6630988 h 6858000"/>
              <a:gd name="connsiteX139" fmla="*/ 2119544 w 2275119"/>
              <a:gd name="connsiteY139" fmla="*/ 6677025 h 6858000"/>
              <a:gd name="connsiteX140" fmla="*/ 2108432 w 2275119"/>
              <a:gd name="connsiteY140" fmla="*/ 6729413 h 6858000"/>
              <a:gd name="connsiteX141" fmla="*/ 2100494 w 2275119"/>
              <a:gd name="connsiteY141" fmla="*/ 6789738 h 6858000"/>
              <a:gd name="connsiteX142" fmla="*/ 2098907 w 2275119"/>
              <a:gd name="connsiteY142" fmla="*/ 6858000 h 6858000"/>
              <a:gd name="connsiteX143" fmla="*/ 1556068 w 2275119"/>
              <a:gd name="connsiteY143" fmla="*/ 6858000 h 6858000"/>
              <a:gd name="connsiteX144" fmla="*/ 1389294 w 2275119"/>
              <a:gd name="connsiteY144" fmla="*/ 6858000 h 6858000"/>
              <a:gd name="connsiteX145" fmla="*/ 0 w 2275119"/>
              <a:gd name="connsiteY1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275119" h="6858000">
                <a:moveTo>
                  <a:pt x="0" y="0"/>
                </a:moveTo>
                <a:lnTo>
                  <a:pt x="1389294" y="0"/>
                </a:lnTo>
                <a:lnTo>
                  <a:pt x="1556068" y="0"/>
                </a:lnTo>
                <a:lnTo>
                  <a:pt x="2098907" y="0"/>
                </a:lnTo>
                <a:lnTo>
                  <a:pt x="2100494" y="68263"/>
                </a:lnTo>
                <a:lnTo>
                  <a:pt x="2108432" y="128588"/>
                </a:lnTo>
                <a:lnTo>
                  <a:pt x="2119544" y="180975"/>
                </a:lnTo>
                <a:lnTo>
                  <a:pt x="2133832" y="227013"/>
                </a:lnTo>
                <a:lnTo>
                  <a:pt x="2149707" y="268288"/>
                </a:lnTo>
                <a:lnTo>
                  <a:pt x="2168757" y="304800"/>
                </a:lnTo>
                <a:lnTo>
                  <a:pt x="2187807" y="342900"/>
                </a:lnTo>
                <a:lnTo>
                  <a:pt x="2206857" y="381000"/>
                </a:lnTo>
                <a:lnTo>
                  <a:pt x="2222732" y="417513"/>
                </a:lnTo>
                <a:lnTo>
                  <a:pt x="2238607" y="458788"/>
                </a:lnTo>
                <a:lnTo>
                  <a:pt x="2254482" y="504825"/>
                </a:lnTo>
                <a:lnTo>
                  <a:pt x="2265594" y="557213"/>
                </a:lnTo>
                <a:lnTo>
                  <a:pt x="2271944" y="617538"/>
                </a:lnTo>
                <a:lnTo>
                  <a:pt x="2275119" y="685800"/>
                </a:lnTo>
                <a:lnTo>
                  <a:pt x="2271944" y="754063"/>
                </a:lnTo>
                <a:lnTo>
                  <a:pt x="2265594" y="814388"/>
                </a:lnTo>
                <a:lnTo>
                  <a:pt x="2254482" y="866775"/>
                </a:lnTo>
                <a:lnTo>
                  <a:pt x="2238607" y="912813"/>
                </a:lnTo>
                <a:lnTo>
                  <a:pt x="2222732" y="954088"/>
                </a:lnTo>
                <a:lnTo>
                  <a:pt x="2206857" y="990600"/>
                </a:lnTo>
                <a:lnTo>
                  <a:pt x="2187807" y="1028700"/>
                </a:lnTo>
                <a:lnTo>
                  <a:pt x="2168757" y="1066800"/>
                </a:lnTo>
                <a:lnTo>
                  <a:pt x="2149707" y="1103313"/>
                </a:lnTo>
                <a:lnTo>
                  <a:pt x="2133832" y="1144588"/>
                </a:lnTo>
                <a:lnTo>
                  <a:pt x="2119544" y="1190625"/>
                </a:lnTo>
                <a:lnTo>
                  <a:pt x="2108432" y="1243013"/>
                </a:lnTo>
                <a:lnTo>
                  <a:pt x="2100494" y="1303338"/>
                </a:lnTo>
                <a:lnTo>
                  <a:pt x="2098907" y="1371600"/>
                </a:lnTo>
                <a:lnTo>
                  <a:pt x="2100494" y="1439863"/>
                </a:lnTo>
                <a:lnTo>
                  <a:pt x="2108432" y="1500188"/>
                </a:lnTo>
                <a:lnTo>
                  <a:pt x="2119544" y="1552575"/>
                </a:lnTo>
                <a:lnTo>
                  <a:pt x="2133832" y="1598613"/>
                </a:lnTo>
                <a:lnTo>
                  <a:pt x="2149707" y="1639888"/>
                </a:lnTo>
                <a:lnTo>
                  <a:pt x="2168757" y="1676400"/>
                </a:lnTo>
                <a:lnTo>
                  <a:pt x="2187807" y="1714500"/>
                </a:lnTo>
                <a:lnTo>
                  <a:pt x="2206857" y="1752600"/>
                </a:lnTo>
                <a:lnTo>
                  <a:pt x="2222732" y="1789113"/>
                </a:lnTo>
                <a:lnTo>
                  <a:pt x="2238607" y="1830388"/>
                </a:lnTo>
                <a:lnTo>
                  <a:pt x="2254482" y="1876425"/>
                </a:lnTo>
                <a:lnTo>
                  <a:pt x="2265594" y="1928813"/>
                </a:lnTo>
                <a:lnTo>
                  <a:pt x="2271944" y="1989138"/>
                </a:lnTo>
                <a:lnTo>
                  <a:pt x="2275119" y="2057400"/>
                </a:lnTo>
                <a:lnTo>
                  <a:pt x="2271944" y="2125663"/>
                </a:lnTo>
                <a:lnTo>
                  <a:pt x="2265594" y="2185988"/>
                </a:lnTo>
                <a:lnTo>
                  <a:pt x="2254482" y="2238375"/>
                </a:lnTo>
                <a:lnTo>
                  <a:pt x="2238607" y="2284413"/>
                </a:lnTo>
                <a:lnTo>
                  <a:pt x="2222732" y="2325688"/>
                </a:lnTo>
                <a:lnTo>
                  <a:pt x="2206857" y="2362200"/>
                </a:lnTo>
                <a:lnTo>
                  <a:pt x="2187807" y="2400300"/>
                </a:lnTo>
                <a:lnTo>
                  <a:pt x="2168757" y="2438400"/>
                </a:lnTo>
                <a:lnTo>
                  <a:pt x="2149707" y="2474913"/>
                </a:lnTo>
                <a:lnTo>
                  <a:pt x="2133832" y="2516188"/>
                </a:lnTo>
                <a:lnTo>
                  <a:pt x="2119544" y="2562225"/>
                </a:lnTo>
                <a:lnTo>
                  <a:pt x="2108432" y="2614613"/>
                </a:lnTo>
                <a:lnTo>
                  <a:pt x="2100494" y="2674938"/>
                </a:lnTo>
                <a:lnTo>
                  <a:pt x="2098907" y="2743200"/>
                </a:lnTo>
                <a:lnTo>
                  <a:pt x="2100494" y="2811463"/>
                </a:lnTo>
                <a:lnTo>
                  <a:pt x="2108432" y="2871788"/>
                </a:lnTo>
                <a:lnTo>
                  <a:pt x="2119544" y="2924175"/>
                </a:lnTo>
                <a:lnTo>
                  <a:pt x="2133832" y="2970213"/>
                </a:lnTo>
                <a:lnTo>
                  <a:pt x="2149707" y="3011488"/>
                </a:lnTo>
                <a:lnTo>
                  <a:pt x="2168757" y="3048000"/>
                </a:lnTo>
                <a:lnTo>
                  <a:pt x="2187807" y="3086100"/>
                </a:lnTo>
                <a:lnTo>
                  <a:pt x="2206857" y="3124200"/>
                </a:lnTo>
                <a:lnTo>
                  <a:pt x="2222732" y="3160713"/>
                </a:lnTo>
                <a:lnTo>
                  <a:pt x="2238607" y="3201988"/>
                </a:lnTo>
                <a:lnTo>
                  <a:pt x="2254482" y="3248025"/>
                </a:lnTo>
                <a:lnTo>
                  <a:pt x="2265594" y="3300413"/>
                </a:lnTo>
                <a:lnTo>
                  <a:pt x="2271944" y="3360738"/>
                </a:lnTo>
                <a:lnTo>
                  <a:pt x="2275119" y="3427413"/>
                </a:lnTo>
                <a:lnTo>
                  <a:pt x="2271944" y="3497263"/>
                </a:lnTo>
                <a:lnTo>
                  <a:pt x="2265594" y="3557588"/>
                </a:lnTo>
                <a:lnTo>
                  <a:pt x="2254482" y="3609975"/>
                </a:lnTo>
                <a:lnTo>
                  <a:pt x="2238607" y="3656013"/>
                </a:lnTo>
                <a:lnTo>
                  <a:pt x="2222732" y="3697288"/>
                </a:lnTo>
                <a:lnTo>
                  <a:pt x="2206857" y="3733800"/>
                </a:lnTo>
                <a:lnTo>
                  <a:pt x="2187807" y="3771900"/>
                </a:lnTo>
                <a:lnTo>
                  <a:pt x="2168757" y="3810000"/>
                </a:lnTo>
                <a:lnTo>
                  <a:pt x="2149707" y="3846513"/>
                </a:lnTo>
                <a:lnTo>
                  <a:pt x="2133832" y="3887788"/>
                </a:lnTo>
                <a:lnTo>
                  <a:pt x="2119544" y="3933825"/>
                </a:lnTo>
                <a:lnTo>
                  <a:pt x="2108432" y="3986213"/>
                </a:lnTo>
                <a:lnTo>
                  <a:pt x="2100494" y="4046538"/>
                </a:lnTo>
                <a:lnTo>
                  <a:pt x="2098907" y="4114800"/>
                </a:lnTo>
                <a:lnTo>
                  <a:pt x="2100494" y="4183063"/>
                </a:lnTo>
                <a:lnTo>
                  <a:pt x="2108432" y="4243388"/>
                </a:lnTo>
                <a:lnTo>
                  <a:pt x="2119544" y="4295775"/>
                </a:lnTo>
                <a:lnTo>
                  <a:pt x="2133832" y="4341813"/>
                </a:lnTo>
                <a:lnTo>
                  <a:pt x="2149707" y="4383088"/>
                </a:lnTo>
                <a:lnTo>
                  <a:pt x="2168757" y="4419600"/>
                </a:lnTo>
                <a:lnTo>
                  <a:pt x="2206857" y="4495800"/>
                </a:lnTo>
                <a:lnTo>
                  <a:pt x="2222732" y="4532313"/>
                </a:lnTo>
                <a:lnTo>
                  <a:pt x="2238607" y="4573588"/>
                </a:lnTo>
                <a:lnTo>
                  <a:pt x="2254482" y="4619625"/>
                </a:lnTo>
                <a:lnTo>
                  <a:pt x="2265594" y="4672013"/>
                </a:lnTo>
                <a:lnTo>
                  <a:pt x="2271944" y="4732338"/>
                </a:lnTo>
                <a:lnTo>
                  <a:pt x="2275119" y="4800600"/>
                </a:lnTo>
                <a:lnTo>
                  <a:pt x="2271944" y="4868863"/>
                </a:lnTo>
                <a:lnTo>
                  <a:pt x="2265594" y="4929188"/>
                </a:lnTo>
                <a:lnTo>
                  <a:pt x="2254482" y="4981575"/>
                </a:lnTo>
                <a:lnTo>
                  <a:pt x="2238607" y="5027613"/>
                </a:lnTo>
                <a:lnTo>
                  <a:pt x="2222732" y="5068888"/>
                </a:lnTo>
                <a:lnTo>
                  <a:pt x="2206857" y="5105400"/>
                </a:lnTo>
                <a:lnTo>
                  <a:pt x="2187807" y="5143500"/>
                </a:lnTo>
                <a:lnTo>
                  <a:pt x="2168757" y="5181600"/>
                </a:lnTo>
                <a:lnTo>
                  <a:pt x="2149707" y="5218113"/>
                </a:lnTo>
                <a:lnTo>
                  <a:pt x="2133832" y="5259388"/>
                </a:lnTo>
                <a:lnTo>
                  <a:pt x="2119544" y="5305425"/>
                </a:lnTo>
                <a:lnTo>
                  <a:pt x="2108432" y="5357813"/>
                </a:lnTo>
                <a:lnTo>
                  <a:pt x="2100494" y="5418138"/>
                </a:lnTo>
                <a:lnTo>
                  <a:pt x="2098907" y="5486400"/>
                </a:lnTo>
                <a:lnTo>
                  <a:pt x="2100494" y="5554663"/>
                </a:lnTo>
                <a:lnTo>
                  <a:pt x="2108432" y="5614988"/>
                </a:lnTo>
                <a:lnTo>
                  <a:pt x="2119544" y="5667375"/>
                </a:lnTo>
                <a:lnTo>
                  <a:pt x="2133832" y="5713413"/>
                </a:lnTo>
                <a:lnTo>
                  <a:pt x="2149707" y="5754688"/>
                </a:lnTo>
                <a:lnTo>
                  <a:pt x="2168757" y="5791200"/>
                </a:lnTo>
                <a:lnTo>
                  <a:pt x="2187807" y="5829300"/>
                </a:lnTo>
                <a:lnTo>
                  <a:pt x="2206857" y="5867400"/>
                </a:lnTo>
                <a:lnTo>
                  <a:pt x="2222732" y="5903913"/>
                </a:lnTo>
                <a:lnTo>
                  <a:pt x="2238607" y="5945188"/>
                </a:lnTo>
                <a:lnTo>
                  <a:pt x="2254482" y="5991225"/>
                </a:lnTo>
                <a:lnTo>
                  <a:pt x="2265594" y="6043613"/>
                </a:lnTo>
                <a:lnTo>
                  <a:pt x="2271944" y="6103938"/>
                </a:lnTo>
                <a:lnTo>
                  <a:pt x="2275119" y="6172200"/>
                </a:lnTo>
                <a:lnTo>
                  <a:pt x="2271944" y="6240463"/>
                </a:lnTo>
                <a:lnTo>
                  <a:pt x="2265594" y="6300788"/>
                </a:lnTo>
                <a:lnTo>
                  <a:pt x="2254482" y="6353175"/>
                </a:lnTo>
                <a:lnTo>
                  <a:pt x="2238607" y="6399213"/>
                </a:lnTo>
                <a:lnTo>
                  <a:pt x="2222732" y="6440488"/>
                </a:lnTo>
                <a:lnTo>
                  <a:pt x="2206857" y="6477000"/>
                </a:lnTo>
                <a:lnTo>
                  <a:pt x="2187807" y="6515100"/>
                </a:lnTo>
                <a:lnTo>
                  <a:pt x="2168757" y="6553200"/>
                </a:lnTo>
                <a:lnTo>
                  <a:pt x="2149707" y="6589713"/>
                </a:lnTo>
                <a:lnTo>
                  <a:pt x="2133832" y="6630988"/>
                </a:lnTo>
                <a:lnTo>
                  <a:pt x="2119544" y="6677025"/>
                </a:lnTo>
                <a:lnTo>
                  <a:pt x="2108432" y="6729413"/>
                </a:lnTo>
                <a:lnTo>
                  <a:pt x="2100494" y="6789738"/>
                </a:lnTo>
                <a:lnTo>
                  <a:pt x="2098907" y="6858000"/>
                </a:lnTo>
                <a:lnTo>
                  <a:pt x="1556068" y="6858000"/>
                </a:lnTo>
                <a:lnTo>
                  <a:pt x="13892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E1F77-1EC8-47BA-A381-B6618A2F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7E2FF8-682C-483F-9EEB-4263A9171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2178528"/>
            <a:ext cx="8534400" cy="3701065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Mohli vykonávať viac ako 230 000 operácii za sekundu.</a:t>
            </a:r>
          </a:p>
          <a:p>
            <a:r>
              <a:rPr lang="sk-SK" dirty="0">
                <a:solidFill>
                  <a:schemeClr val="tx1"/>
                </a:solidFill>
              </a:rPr>
              <a:t>Zavedenie nezávislých off-line zariadení (nemali trvalú komunikáciu s počítačom, ale boli k dispozícii, keď ich počítač potreboval)</a:t>
            </a:r>
          </a:p>
          <a:p>
            <a:r>
              <a:rPr lang="sk-SK" dirty="0">
                <a:solidFill>
                  <a:schemeClr val="tx1"/>
                </a:solidFill>
              </a:rPr>
              <a:t>Ďalší pokrok bol vývoj magnetického disku. Spracovanie magnetickej pásky bolo pomalšie, pretože na obnovenie informácií magnetickej pásky počítač musel čítať pásku postupne (sekvenčne). S diskami počítač mohol pristupovať k </a:t>
            </a:r>
            <a:r>
              <a:rPr lang="sk-SK" dirty="0" err="1">
                <a:solidFill>
                  <a:schemeClr val="tx1"/>
                </a:solidFill>
              </a:rPr>
              <a:t>informáciam</a:t>
            </a:r>
            <a:r>
              <a:rPr lang="sk-SK" dirty="0">
                <a:solidFill>
                  <a:schemeClr val="tx1"/>
                </a:solidFill>
              </a:rPr>
              <a:t> priamo.</a:t>
            </a:r>
          </a:p>
        </p:txBody>
      </p:sp>
    </p:spTree>
    <p:extLst>
      <p:ext uri="{BB962C8B-B14F-4D97-AF65-F5344CB8AC3E}">
        <p14:creationId xmlns:p14="http://schemas.microsoft.com/office/powerpoint/2010/main" val="151599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A8365-C426-4366-99E2-275440A91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781235"/>
            <a:ext cx="10023260" cy="1530954"/>
          </a:xfrm>
        </p:spPr>
        <p:txBody>
          <a:bodyPr>
            <a:normAutofit/>
          </a:bodyPr>
          <a:lstStyle/>
          <a:p>
            <a:pPr algn="ctr"/>
            <a:r>
              <a:rPr lang="sk-SK" sz="7200" dirty="0" err="1"/>
              <a:t>abakus</a:t>
            </a:r>
            <a:endParaRPr lang="sk-SK" sz="72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771DA35-7C4F-4F88-BA04-08D942F59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485749"/>
            <a:ext cx="4536564" cy="3764131"/>
          </a:xfrm>
        </p:spPr>
        <p:txBody>
          <a:bodyPr>
            <a:normAutofit/>
          </a:bodyPr>
          <a:lstStyle/>
          <a:p>
            <a:r>
              <a:rPr lang="sk-SK" sz="2200" dirty="0">
                <a:solidFill>
                  <a:schemeClr val="tx1"/>
                </a:solidFill>
              </a:rPr>
              <a:t>Najstaršia zachovaná mechanická pomôcka na uľahčenie počítania.</a:t>
            </a:r>
          </a:p>
          <a:p>
            <a:r>
              <a:rPr lang="sk-SK" sz="2200" dirty="0">
                <a:solidFill>
                  <a:schemeClr val="tx1"/>
                </a:solidFill>
              </a:rPr>
              <a:t>Vek sa odhaduje na 5 000 rokov.</a:t>
            </a:r>
          </a:p>
          <a:p>
            <a:r>
              <a:rPr lang="sk-SK" sz="2200" dirty="0">
                <a:solidFill>
                  <a:schemeClr val="tx1"/>
                </a:solidFill>
              </a:rPr>
              <a:t>Je to drevená alebo hlinená doštička s vyrytými jarčekmi, kde sa posúvali kamienky. </a:t>
            </a:r>
          </a:p>
          <a:p>
            <a:r>
              <a:rPr lang="sk-SK" sz="2200" dirty="0">
                <a:solidFill>
                  <a:schemeClr val="tx1"/>
                </a:solidFill>
              </a:rPr>
              <a:t>Tie sa po latinsky volajú </a:t>
            </a:r>
            <a:r>
              <a:rPr lang="sk-SK" sz="2200" dirty="0" err="1">
                <a:solidFill>
                  <a:schemeClr val="tx1"/>
                </a:solidFill>
              </a:rPr>
              <a:t>calculus</a:t>
            </a:r>
            <a:r>
              <a:rPr lang="sk-SK" sz="2200" dirty="0">
                <a:solidFill>
                  <a:schemeClr val="tx1"/>
                </a:solidFill>
              </a:rPr>
              <a:t> (</a:t>
            </a:r>
            <a:r>
              <a:rPr lang="sk-SK" sz="2200" dirty="0" err="1">
                <a:solidFill>
                  <a:schemeClr val="tx1"/>
                </a:solidFill>
              </a:rPr>
              <a:t>kalkulus</a:t>
            </a:r>
            <a:r>
              <a:rPr lang="sk-SK" sz="2200" dirty="0">
                <a:solidFill>
                  <a:schemeClr val="tx1"/>
                </a:solidFill>
              </a:rPr>
              <a:t>) – odtiaľ meno pre kalkulačku.</a:t>
            </a:r>
          </a:p>
        </p:txBody>
      </p:sp>
      <p:pic>
        <p:nvPicPr>
          <p:cNvPr id="1026" name="Picture 2" descr="Výsledok vyhľadávania obrázkov pre dopyt abakus">
            <a:extLst>
              <a:ext uri="{FF2B5EF4-FFF2-40B4-BE49-F238E27FC236}">
                <a16:creationId xmlns:a16="http://schemas.microsoft.com/office/drawing/2014/main" id="{3DA10F9F-4A46-453E-9600-1CA574290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" r="3" b="438"/>
          <a:stretch/>
        </p:blipFill>
        <p:spPr bwMode="auto">
          <a:xfrm>
            <a:off x="6263307" y="2605598"/>
            <a:ext cx="5176744" cy="338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64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F398E-B801-419E-B821-3956BE59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10111648" cy="1320855"/>
          </a:xfrm>
        </p:spPr>
        <p:txBody>
          <a:bodyPr>
            <a:normAutofit/>
          </a:bodyPr>
          <a:lstStyle/>
          <a:p>
            <a:pPr algn="ctr"/>
            <a:r>
              <a:rPr lang="sk-SK" sz="4400" dirty="0"/>
              <a:t> </a:t>
            </a:r>
            <a:r>
              <a:rPr lang="sk-SK" sz="6000" dirty="0"/>
              <a:t>IBM 650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0AC295-A87C-454F-A44C-DED185442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790825"/>
            <a:ext cx="4363595" cy="3088767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Prvý masovo vyrábaný počítač</a:t>
            </a:r>
          </a:p>
          <a:p>
            <a:r>
              <a:rPr lang="sk-SK" dirty="0">
                <a:solidFill>
                  <a:schemeClr val="tx1"/>
                </a:solidFill>
              </a:rPr>
              <a:t>IBM predala 1 800 kusov</a:t>
            </a:r>
          </a:p>
          <a:p>
            <a:r>
              <a:rPr lang="sk-SK" dirty="0">
                <a:solidFill>
                  <a:schemeClr val="tx1"/>
                </a:solidFill>
              </a:rPr>
              <a:t>Vážil „iba“ 900 kg </a:t>
            </a:r>
          </a:p>
          <a:p>
            <a:r>
              <a:rPr lang="sk-SK" dirty="0">
                <a:solidFill>
                  <a:schemeClr val="tx1"/>
                </a:solidFill>
              </a:rPr>
              <a:t>V základnej výbave pozostával z troch samostatných jednotiek </a:t>
            </a:r>
          </a:p>
        </p:txBody>
      </p:sp>
      <p:pic>
        <p:nvPicPr>
          <p:cNvPr id="25604" name="Picture 4" descr="Výsledok vyhľadávania obrázkov pre dopyt ibm 650">
            <a:extLst>
              <a:ext uri="{FF2B5EF4-FFF2-40B4-BE49-F238E27FC236}">
                <a16:creationId xmlns:a16="http://schemas.microsoft.com/office/drawing/2014/main" id="{1D655D7B-8D7E-4CB8-A49A-C117466D7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72" y="2361430"/>
            <a:ext cx="6301589" cy="32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9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5731B-525D-4646-8B16-A41FD063D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742949"/>
            <a:ext cx="10178322" cy="1131567"/>
          </a:xfrm>
        </p:spPr>
        <p:txBody>
          <a:bodyPr/>
          <a:lstStyle/>
          <a:p>
            <a:pPr algn="ctr"/>
            <a:r>
              <a:rPr lang="sk-SK" sz="6000" dirty="0"/>
              <a:t>PDP-1 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63EAC3-6D97-4051-9104-6C98F6B45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5034822" cy="3593591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Bol to prvý počítač štandardne vybavený grafickým displejom</a:t>
            </a:r>
          </a:p>
          <a:p>
            <a:r>
              <a:rPr lang="sk-SK" dirty="0">
                <a:solidFill>
                  <a:schemeClr val="tx1"/>
                </a:solidFill>
              </a:rPr>
              <a:t>Na ňom vznikla prvá počítačová hra s názvom </a:t>
            </a:r>
            <a:r>
              <a:rPr lang="sk-SK" dirty="0" err="1">
                <a:solidFill>
                  <a:schemeClr val="tx1"/>
                </a:solidFill>
              </a:rPr>
              <a:t>SpaceWar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2" descr="Výsledok vyhľadávania obrázkov pre dopyt spacewar game">
            <a:extLst>
              <a:ext uri="{FF2B5EF4-FFF2-40B4-BE49-F238E27FC236}">
                <a16:creationId xmlns:a16="http://schemas.microsoft.com/office/drawing/2014/main" id="{0E7F00D9-6677-4804-8B59-7793D789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16" y="4082796"/>
            <a:ext cx="2483309" cy="248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Výsledok vyhľadávania obrázkov pre dopyt pdp-1 computer">
            <a:extLst>
              <a:ext uri="{FF2B5EF4-FFF2-40B4-BE49-F238E27FC236}">
                <a16:creationId xmlns:a16="http://schemas.microsoft.com/office/drawing/2014/main" id="{E7FF3F44-459A-4918-948E-1E6D0B9E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138364"/>
            <a:ext cx="5105020" cy="39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02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C474DC-BEC0-4FB7-9E39-7D2BFFE2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162940"/>
            <a:ext cx="5888736" cy="4532120"/>
          </a:xfrm>
        </p:spPr>
        <p:txBody>
          <a:bodyPr anchor="ctr">
            <a:normAutofit/>
          </a:bodyPr>
          <a:lstStyle/>
          <a:p>
            <a:pPr algn="ctr"/>
            <a:r>
              <a:rPr lang="en-US" sz="6700" spc="800" dirty="0">
                <a:solidFill>
                  <a:srgbClr val="2A1A00"/>
                </a:solidFill>
              </a:rPr>
              <a:t>3. </a:t>
            </a:r>
            <a:r>
              <a:rPr lang="en-US" sz="6700" spc="800" dirty="0" err="1">
                <a:solidFill>
                  <a:srgbClr val="2A1A00"/>
                </a:solidFill>
              </a:rPr>
              <a:t>generácia</a:t>
            </a:r>
            <a:r>
              <a:rPr lang="en-US" sz="6700" spc="800" dirty="0">
                <a:solidFill>
                  <a:srgbClr val="2A1A00"/>
                </a:solidFill>
              </a:rPr>
              <a:t> (1960-1970)</a:t>
            </a:r>
            <a:endParaRPr lang="sk-SK" sz="6700" spc="800" dirty="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72F092-5240-4F1D-9BDF-559F88328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271" y="762000"/>
            <a:ext cx="4680729" cy="5343525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Ako základný stavebný prvok používali integrované obvody – čipy.</a:t>
            </a:r>
          </a:p>
          <a:p>
            <a:r>
              <a:rPr lang="sk-SK" dirty="0">
                <a:solidFill>
                  <a:schemeClr val="tx1"/>
                </a:solidFill>
              </a:rPr>
              <a:t>Jeden integrovaný obvod nahradil viac ako 10 000 tranzistorov, a preto sa výrazne zmenšili rozmery počítačov. </a:t>
            </a:r>
          </a:p>
          <a:p>
            <a:r>
              <a:rPr lang="sk-SK" dirty="0">
                <a:solidFill>
                  <a:schemeClr val="tx1"/>
                </a:solidFill>
              </a:rPr>
              <a:t>Mohli vykonať viac ako 2 500 000 operácií za sekundu.</a:t>
            </a:r>
          </a:p>
          <a:p>
            <a:r>
              <a:rPr lang="sk-SK" dirty="0">
                <a:solidFill>
                  <a:schemeClr val="tx1"/>
                </a:solidFill>
              </a:rPr>
              <a:t>Majú už stavebnicovú konštrukciu.</a:t>
            </a:r>
          </a:p>
          <a:p>
            <a:r>
              <a:rPr lang="sk-SK" dirty="0">
                <a:solidFill>
                  <a:schemeClr val="tx1"/>
                </a:solidFill>
              </a:rPr>
              <a:t>IBM rady 360 sa veľkou mierou zaslúžili o úspech výpravy na mesiac Apolla 11.</a:t>
            </a:r>
          </a:p>
          <a:p>
            <a:r>
              <a:rPr lang="sk-SK" dirty="0">
                <a:solidFill>
                  <a:schemeClr val="tx1"/>
                </a:solidFill>
              </a:rPr>
              <a:t>Boli vyvinuté nové programovacie jazyky ako BASIC, PASCAL.</a:t>
            </a:r>
          </a:p>
        </p:txBody>
      </p:sp>
    </p:spTree>
    <p:extLst>
      <p:ext uri="{BB962C8B-B14F-4D97-AF65-F5344CB8AC3E}">
        <p14:creationId xmlns:p14="http://schemas.microsoft.com/office/powerpoint/2010/main" val="1928177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942E16-4275-41E4-8612-E360BE7D6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162940"/>
            <a:ext cx="5888735" cy="4532120"/>
          </a:xfrm>
        </p:spPr>
        <p:txBody>
          <a:bodyPr anchor="ctr">
            <a:normAutofit/>
          </a:bodyPr>
          <a:lstStyle/>
          <a:p>
            <a:pPr algn="ctr"/>
            <a:r>
              <a:rPr lang="en-US" sz="6700" spc="800" dirty="0">
                <a:solidFill>
                  <a:srgbClr val="2A1A00"/>
                </a:solidFill>
              </a:rPr>
              <a:t>4. </a:t>
            </a:r>
            <a:r>
              <a:rPr lang="en-US" sz="6700" spc="800" dirty="0" err="1">
                <a:solidFill>
                  <a:srgbClr val="2A1A00"/>
                </a:solidFill>
              </a:rPr>
              <a:t>Generácia</a:t>
            </a:r>
            <a:r>
              <a:rPr lang="en-US" sz="6700" spc="800" dirty="0">
                <a:solidFill>
                  <a:srgbClr val="2A1A00"/>
                </a:solidFill>
              </a:rPr>
              <a:t> (1970-1990)</a:t>
            </a:r>
            <a:endParaRPr lang="sk-SK" sz="6700" spc="800" dirty="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397FA2-95DA-48BB-BF98-DCCEEB247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271" y="1128451"/>
            <a:ext cx="4680729" cy="4566609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„Osobné počítače“</a:t>
            </a:r>
          </a:p>
          <a:p>
            <a:r>
              <a:rPr lang="sk-SK" dirty="0">
                <a:solidFill>
                  <a:schemeClr val="tx1"/>
                </a:solidFill>
              </a:rPr>
              <a:t>Dochádza k miniaturizácii počítačov, malé rozmery, veľká rýchlosť.</a:t>
            </a:r>
          </a:p>
          <a:p>
            <a:r>
              <a:rPr lang="sk-SK" b="1" dirty="0">
                <a:solidFill>
                  <a:schemeClr val="tx1"/>
                </a:solidFill>
              </a:rPr>
              <a:t>Mikročip</a:t>
            </a:r>
            <a:r>
              <a:rPr lang="sk-SK" dirty="0">
                <a:solidFill>
                  <a:schemeClr val="tx1"/>
                </a:solidFill>
              </a:rPr>
              <a:t> a </a:t>
            </a:r>
            <a:r>
              <a:rPr lang="sk-SK" b="1" dirty="0">
                <a:solidFill>
                  <a:schemeClr val="tx1"/>
                </a:solidFill>
              </a:rPr>
              <a:t>mikroprocesor </a:t>
            </a:r>
            <a:r>
              <a:rPr lang="pl-PL" dirty="0">
                <a:solidFill>
                  <a:schemeClr val="tx1"/>
                </a:solidFill>
              </a:rPr>
              <a:t>vykonávajú milióny operácii za sekundu.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92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6DB2D45D-E2D7-48CA-837F-EFF1EDD98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9400" y="0"/>
            <a:ext cx="5562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02021C-915D-45A7-A6D6-F05238B9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5527033" cy="1492132"/>
          </a:xfrm>
        </p:spPr>
        <p:txBody>
          <a:bodyPr>
            <a:normAutofit/>
          </a:bodyPr>
          <a:lstStyle/>
          <a:p>
            <a:r>
              <a:rPr lang="sk-SK" dirty="0"/>
              <a:t>mikroprocesory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FBCA59-55E2-45D0-A7BC-0BAE7E182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5527033" cy="3593591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Firma Intel </a:t>
            </a:r>
            <a:r>
              <a:rPr lang="sk-SK" dirty="0" err="1">
                <a:solidFill>
                  <a:schemeClr val="tx1"/>
                </a:solidFill>
              </a:rPr>
              <a:t>Corporation</a:t>
            </a:r>
            <a:r>
              <a:rPr lang="sk-SK" dirty="0">
                <a:solidFill>
                  <a:schemeClr val="tx1"/>
                </a:solidFill>
              </a:rPr>
              <a:t> vyvinula prvý mikroprocesor, ktorý nazvala 4004</a:t>
            </a:r>
          </a:p>
          <a:p>
            <a:r>
              <a:rPr lang="sk-SK" dirty="0">
                <a:solidFill>
                  <a:schemeClr val="tx1"/>
                </a:solidFill>
              </a:rPr>
              <a:t>Éru mikropočítačov zahájil mikroprocesor Intel 8080. </a:t>
            </a:r>
          </a:p>
          <a:p>
            <a:r>
              <a:rPr lang="sk-SK" dirty="0">
                <a:solidFill>
                  <a:schemeClr val="tx1"/>
                </a:solidFill>
              </a:rPr>
              <a:t>Následníkom bol procesor 8088 vyvinutý v roku 1979 s 29 000 tranzistormi. Položil základy vo vývoji dnešných PC. </a:t>
            </a:r>
          </a:p>
        </p:txBody>
      </p:sp>
      <p:pic>
        <p:nvPicPr>
          <p:cNvPr id="27650" name="Picture 2" descr="Výsledok vyhľadávania obrázkov pre dopyt intel 4004">
            <a:extLst>
              <a:ext uri="{FF2B5EF4-FFF2-40B4-BE49-F238E27FC236}">
                <a16:creationId xmlns:a16="http://schemas.microsoft.com/office/drawing/2014/main" id="{BDFF79C1-5B12-42BB-A06D-68DD5627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2143" y="534479"/>
            <a:ext cx="2670917" cy="17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Výsledok vyhľadávania obrázkov pre dopyt intel 8080">
            <a:extLst>
              <a:ext uri="{FF2B5EF4-FFF2-40B4-BE49-F238E27FC236}">
                <a16:creationId xmlns:a16="http://schemas.microsoft.com/office/drawing/2014/main" id="{7F70393F-AC3B-4958-B4A2-D9E2FF69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6825" y="2566548"/>
            <a:ext cx="3201553" cy="17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Výsledok vyhľadávania obrázkov pre dopyt intel 8088">
            <a:extLst>
              <a:ext uri="{FF2B5EF4-FFF2-40B4-BE49-F238E27FC236}">
                <a16:creationId xmlns:a16="http://schemas.microsoft.com/office/drawing/2014/main" id="{07D2545D-B8FF-4176-99B2-361F0737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1045" y="4887888"/>
            <a:ext cx="3217333" cy="109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CC0D24F-39FB-4E0B-8A42-51D2BEF2F06D}"/>
              </a:ext>
            </a:extLst>
          </p:cNvPr>
          <p:cNvSpPr txBox="1"/>
          <p:nvPr/>
        </p:nvSpPr>
        <p:spPr>
          <a:xfrm>
            <a:off x="11238104" y="534479"/>
            <a:ext cx="95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4004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A24A1FB-A28A-4751-A195-F9C506C41418}"/>
              </a:ext>
            </a:extLst>
          </p:cNvPr>
          <p:cNvSpPr txBox="1"/>
          <p:nvPr/>
        </p:nvSpPr>
        <p:spPr>
          <a:xfrm>
            <a:off x="11409055" y="2566548"/>
            <a:ext cx="95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8080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C2CCEACD-E144-4E59-91E2-4CDAE7BB18A3}"/>
              </a:ext>
            </a:extLst>
          </p:cNvPr>
          <p:cNvSpPr txBox="1"/>
          <p:nvPr/>
        </p:nvSpPr>
        <p:spPr>
          <a:xfrm>
            <a:off x="11393275" y="4887888"/>
            <a:ext cx="95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8088</a:t>
            </a:r>
          </a:p>
        </p:txBody>
      </p:sp>
    </p:spTree>
    <p:extLst>
      <p:ext uri="{BB962C8B-B14F-4D97-AF65-F5344CB8AC3E}">
        <p14:creationId xmlns:p14="http://schemas.microsoft.com/office/powerpoint/2010/main" val="3584986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4D886-4F4D-44AF-9BA0-F07BDEF3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6" y="645105"/>
            <a:ext cx="10416449" cy="1320855"/>
          </a:xfrm>
        </p:spPr>
        <p:txBody>
          <a:bodyPr>
            <a:noAutofit/>
          </a:bodyPr>
          <a:lstStyle/>
          <a:p>
            <a:pPr algn="ctr"/>
            <a:r>
              <a:rPr lang="sk-SK" dirty="0"/>
              <a:t>IBM PC 5150 (PERSONAL COMPUTER)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16DB7B-1E70-41EE-BB2A-19AAEB710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6" y="2767838"/>
            <a:ext cx="4363595" cy="3593591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Mikroprocesor Intel 8088</a:t>
            </a:r>
          </a:p>
          <a:p>
            <a:r>
              <a:rPr lang="sk-SK" dirty="0">
                <a:solidFill>
                  <a:schemeClr val="tx1"/>
                </a:solidFill>
              </a:rPr>
              <a:t>64 </a:t>
            </a:r>
            <a:r>
              <a:rPr lang="sk-SK" dirty="0" err="1">
                <a:solidFill>
                  <a:schemeClr val="tx1"/>
                </a:solidFill>
              </a:rPr>
              <a:t>kB</a:t>
            </a:r>
            <a:r>
              <a:rPr lang="sk-SK" dirty="0">
                <a:solidFill>
                  <a:schemeClr val="tx1"/>
                </a:solidFill>
              </a:rPr>
              <a:t> RAM</a:t>
            </a:r>
          </a:p>
          <a:p>
            <a:r>
              <a:rPr lang="sk-SK" dirty="0">
                <a:solidFill>
                  <a:schemeClr val="tx1"/>
                </a:solidFill>
              </a:rPr>
              <a:t>Disketová mechanika za príplatok</a:t>
            </a:r>
          </a:p>
          <a:p>
            <a:r>
              <a:rPr lang="sk-SK" dirty="0">
                <a:solidFill>
                  <a:schemeClr val="tx1"/>
                </a:solidFill>
              </a:rPr>
              <a:t>Monochromatický monitor, ktorý zobrazoval len alfanumerické znaky</a:t>
            </a:r>
          </a:p>
          <a:p>
            <a:r>
              <a:rPr lang="sk-SK" dirty="0">
                <a:solidFill>
                  <a:schemeClr val="tx1"/>
                </a:solidFill>
              </a:rPr>
              <a:t>Bez harddisku</a:t>
            </a:r>
          </a:p>
        </p:txBody>
      </p:sp>
      <p:pic>
        <p:nvPicPr>
          <p:cNvPr id="28674" name="Picture 2" descr="Výsledok vyhľadávania obrázkov pre dopyt IBM PC (PERSONAL COMPUTER)">
            <a:extLst>
              <a:ext uri="{FF2B5EF4-FFF2-40B4-BE49-F238E27FC236}">
                <a16:creationId xmlns:a16="http://schemas.microsoft.com/office/drawing/2014/main" id="{491E8743-3CF8-496F-B6C9-B56880F4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237330"/>
            <a:ext cx="5176744" cy="38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63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6886CD-AF49-4615-9E84-102FE164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162940"/>
            <a:ext cx="5936361" cy="4532120"/>
          </a:xfrm>
        </p:spPr>
        <p:txBody>
          <a:bodyPr anchor="ctr">
            <a:normAutofit/>
          </a:bodyPr>
          <a:lstStyle/>
          <a:p>
            <a:pPr algn="ctr"/>
            <a:r>
              <a:rPr lang="en-US" sz="6700" spc="800" dirty="0">
                <a:solidFill>
                  <a:srgbClr val="2A1A00"/>
                </a:solidFill>
              </a:rPr>
              <a:t>5. </a:t>
            </a:r>
            <a:r>
              <a:rPr lang="en-US" sz="6700" spc="800" dirty="0" err="1">
                <a:solidFill>
                  <a:srgbClr val="2A1A00"/>
                </a:solidFill>
              </a:rPr>
              <a:t>generácia</a:t>
            </a:r>
            <a:r>
              <a:rPr lang="en-US" sz="6700" spc="800" dirty="0">
                <a:solidFill>
                  <a:srgbClr val="2A1A00"/>
                </a:solidFill>
              </a:rPr>
              <a:t> (od 1990)</a:t>
            </a:r>
            <a:endParaRPr lang="sk-SK" sz="6700" spc="800" dirty="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F49443-8448-4B1C-895F-E7B901E3B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271" y="1128451"/>
            <a:ext cx="4680729" cy="4566609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Operačný systém WINDOWS od firmy Microsoft so svojimi najznámejšími verziami 3.11, 95, 98, NT, </a:t>
            </a:r>
            <a:r>
              <a:rPr lang="sk-SK" dirty="0" err="1">
                <a:solidFill>
                  <a:schemeClr val="tx1"/>
                </a:solidFill>
              </a:rPr>
              <a:t>Milenium</a:t>
            </a:r>
            <a:r>
              <a:rPr lang="sk-SK" dirty="0">
                <a:solidFill>
                  <a:schemeClr val="tx1"/>
                </a:solidFill>
              </a:rPr>
              <a:t>, 2000 </a:t>
            </a:r>
            <a:r>
              <a:rPr lang="sk-SK" dirty="0" err="1">
                <a:solidFill>
                  <a:schemeClr val="tx1"/>
                </a:solidFill>
              </a:rPr>
              <a:t>Profesional</a:t>
            </a:r>
            <a:r>
              <a:rPr lang="sk-SK" dirty="0">
                <a:solidFill>
                  <a:schemeClr val="tx1"/>
                </a:solidFill>
              </a:rPr>
              <a:t>, XP....</a:t>
            </a:r>
          </a:p>
          <a:p>
            <a:r>
              <a:rPr lang="sk-SK" dirty="0">
                <a:solidFill>
                  <a:schemeClr val="tx1"/>
                </a:solidFill>
              </a:rPr>
              <a:t>Procesory Pentium obsahujú viac ako 3,3 miliónov tranzistorov a počítajú s rýchlosťou viac ako 230 miliónov inštrukcií za sekundu.</a:t>
            </a:r>
          </a:p>
          <a:p>
            <a:r>
              <a:rPr lang="sk-SK" dirty="0">
                <a:solidFill>
                  <a:schemeClr val="tx1"/>
                </a:solidFill>
              </a:rPr>
              <a:t>Čo najväčšia miniaturizácia počítačov a súčasne na čo najvyšší výkon.</a:t>
            </a:r>
          </a:p>
          <a:p>
            <a:r>
              <a:rPr lang="sk-SK" dirty="0">
                <a:solidFill>
                  <a:schemeClr val="tx1"/>
                </a:solidFill>
              </a:rPr>
              <a:t>Internet ako celosvetová počítačová sieť. 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17169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Výsledok vyhľadávania obrázkov pre dopyt Procesory Pentium">
            <a:extLst>
              <a:ext uri="{FF2B5EF4-FFF2-40B4-BE49-F238E27FC236}">
                <a16:creationId xmlns:a16="http://schemas.microsoft.com/office/drawing/2014/main" id="{22852DC2-2CB9-4B3D-84C3-D47BBAF22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Výsledok vyhľadávania obrázkov pre dopyt windows xp">
            <a:extLst>
              <a:ext uri="{FF2B5EF4-FFF2-40B4-BE49-F238E27FC236}">
                <a16:creationId xmlns:a16="http://schemas.microsoft.com/office/drawing/2014/main" id="{66E708A8-3CA4-41D7-8E0A-6CB54FD99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r="14910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Výsledok vyhľadávania obrázkov pre dopyt notebook">
            <a:extLst>
              <a:ext uri="{FF2B5EF4-FFF2-40B4-BE49-F238E27FC236}">
                <a16:creationId xmlns:a16="http://schemas.microsoft.com/office/drawing/2014/main" id="{94C24B14-3643-4955-9F02-E3BF58A09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r="9826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7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886CD-AF49-4615-9E84-102FE164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313968"/>
            <a:ext cx="10121173" cy="1320855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Summit (OLCF-4)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F49443-8448-4B1C-895F-E7B901E3B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50" y="1228726"/>
            <a:ext cx="10334625" cy="49720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Bol vybudovaný v USA v národnom laboratóriu </a:t>
            </a:r>
            <a:r>
              <a:rPr lang="sk-SK" dirty="0" err="1">
                <a:solidFill>
                  <a:schemeClr val="tx1"/>
                </a:solidFill>
              </a:rPr>
              <a:t>Oak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Ridge</a:t>
            </a:r>
            <a:r>
              <a:rPr lang="sk-SK" dirty="0">
                <a:solidFill>
                  <a:schemeClr val="tx1"/>
                </a:solidFill>
              </a:rPr>
              <a:t> v štáte Tennessee. 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Summit drží svetový rekord  v počte výpočtov za sekundu, nameraných bolo 200 kvadriliónov, teda približne 100 miliónov krát viac, ako má bežný počítač.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Má hmotnosť 340 ton a zaberá plochu 520 štvorcových metrov.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E13161B-0A73-4ABC-BB7D-026A80EBF7EF}"/>
              </a:ext>
            </a:extLst>
          </p:cNvPr>
          <p:cNvSpPr txBox="1"/>
          <p:nvPr/>
        </p:nvSpPr>
        <p:spPr>
          <a:xfrm>
            <a:off x="1144950" y="2743736"/>
            <a:ext cx="59607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Skladá sa zo 4608 serverov. Každý z nich má: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dva 22-jadrové procesory IBM Power9 (celkovo 9216 procesorov)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šesť grafických procesorov </a:t>
            </a:r>
            <a:r>
              <a:rPr lang="sk-SK" sz="2000" dirty="0" err="1"/>
              <a:t>Nvidia</a:t>
            </a:r>
            <a:r>
              <a:rPr lang="sk-SK" sz="2000" dirty="0"/>
              <a:t> Tesla V100 (celkovo 27 648)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512 gigabajtov pamäte HBM a DDR4. Dokopy má viac ako desať </a:t>
            </a:r>
            <a:r>
              <a:rPr lang="sk-SK" sz="2000" dirty="0" err="1"/>
              <a:t>petabajtov</a:t>
            </a:r>
            <a:r>
              <a:rPr lang="sk-SK" sz="2000" dirty="0"/>
              <a:t> pamäte.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Pri prepájaní použili takmer tristo kilometrov káblov.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Chladiacim systémom počítača pretečie každú minútu pätnásť tisíc litrov vody.</a:t>
            </a:r>
          </a:p>
          <a:p>
            <a:endParaRPr lang="sk-SK" dirty="0"/>
          </a:p>
        </p:txBody>
      </p:sp>
      <p:pic>
        <p:nvPicPr>
          <p:cNvPr id="29700" name="Picture 4" descr="Výsledok vyhľadávania obrázkov pre dopyt Summit (OLCF-4)">
            <a:extLst>
              <a:ext uri="{FF2B5EF4-FFF2-40B4-BE49-F238E27FC236}">
                <a16:creationId xmlns:a16="http://schemas.microsoft.com/office/drawing/2014/main" id="{5C9F1682-F9E4-4683-87AB-67BD1EDB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2743737"/>
            <a:ext cx="6812120" cy="383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25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C51E15-EE3C-4717-BDB8-B1EFED51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162940"/>
            <a:ext cx="5945886" cy="4532120"/>
          </a:xfrm>
        </p:spPr>
        <p:txBody>
          <a:bodyPr anchor="ctr">
            <a:normAutofit/>
          </a:bodyPr>
          <a:lstStyle/>
          <a:p>
            <a:pPr algn="ctr"/>
            <a:r>
              <a:rPr lang="sk-SK" sz="6700" spc="800" dirty="0">
                <a:solidFill>
                  <a:srgbClr val="2A1A00"/>
                </a:solidFill>
              </a:rPr>
              <a:t>6</a:t>
            </a:r>
            <a:r>
              <a:rPr lang="en-US" sz="6700" spc="800" dirty="0">
                <a:solidFill>
                  <a:srgbClr val="2A1A00"/>
                </a:solidFill>
              </a:rPr>
              <a:t>. </a:t>
            </a:r>
            <a:r>
              <a:rPr lang="en-US" sz="6700" spc="800" dirty="0" err="1">
                <a:solidFill>
                  <a:srgbClr val="2A1A00"/>
                </a:solidFill>
              </a:rPr>
              <a:t>generácia</a:t>
            </a:r>
            <a:endParaRPr lang="sk-SK" sz="6700" spc="800" dirty="0">
              <a:solidFill>
                <a:srgbClr val="2A1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F56CAF-3EC0-4005-B6CC-809F0EC45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271" y="695325"/>
            <a:ext cx="4680729" cy="5800725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Počítače už smerujú k svojej ďalšej generácii, ktorá sa bude snažiť zvládnuť </a:t>
            </a:r>
            <a:r>
              <a:rPr lang="sk-SK" b="1" dirty="0">
                <a:solidFill>
                  <a:schemeClr val="tx1"/>
                </a:solidFill>
              </a:rPr>
              <a:t>umelú inteligenciu</a:t>
            </a:r>
            <a:r>
              <a:rPr lang="sk-SK" dirty="0">
                <a:solidFill>
                  <a:schemeClr val="tx1"/>
                </a:solidFill>
              </a:rPr>
              <a:t>. </a:t>
            </a:r>
          </a:p>
          <a:p>
            <a:r>
              <a:rPr lang="sk-SK" dirty="0">
                <a:solidFill>
                  <a:schemeClr val="tx1"/>
                </a:solidFill>
              </a:rPr>
              <a:t>Informácie už nie sú spracovávané postupne, ale súčasne pomocou tisícok mikroprocesorov podobne ako v neurónových sieťach. </a:t>
            </a:r>
          </a:p>
          <a:p>
            <a:r>
              <a:rPr lang="sk-SK" dirty="0">
                <a:solidFill>
                  <a:schemeClr val="tx1"/>
                </a:solidFill>
              </a:rPr>
              <a:t>Súčiastkovú základňu budú možno tvoriť rýchle balistické tranzistory. </a:t>
            </a:r>
          </a:p>
          <a:p>
            <a:r>
              <a:rPr lang="sk-SK" dirty="0">
                <a:solidFill>
                  <a:schemeClr val="tx1"/>
                </a:solidFill>
              </a:rPr>
              <a:t>Pre tieto počítače sa vžilo už pomenovanie "</a:t>
            </a:r>
            <a:r>
              <a:rPr lang="sk-SK" dirty="0" err="1">
                <a:solidFill>
                  <a:schemeClr val="tx1"/>
                </a:solidFill>
              </a:rPr>
              <a:t>non</a:t>
            </a:r>
            <a:r>
              <a:rPr lang="sk-SK" dirty="0">
                <a:solidFill>
                  <a:schemeClr val="tx1"/>
                </a:solidFill>
              </a:rPr>
              <a:t> von", aby sa zdôraznilo, že budú mať s klasickou von </a:t>
            </a:r>
            <a:r>
              <a:rPr lang="sk-SK" dirty="0" err="1">
                <a:solidFill>
                  <a:schemeClr val="tx1"/>
                </a:solidFill>
              </a:rPr>
              <a:t>Neumannovou</a:t>
            </a:r>
            <a:r>
              <a:rPr lang="sk-SK" dirty="0">
                <a:solidFill>
                  <a:schemeClr val="tx1"/>
                </a:solidFill>
              </a:rPr>
              <a:t> schémou len málo spoločného. </a:t>
            </a:r>
          </a:p>
          <a:p>
            <a:r>
              <a:rPr lang="sk-SK" dirty="0">
                <a:solidFill>
                  <a:schemeClr val="tx1"/>
                </a:solidFill>
              </a:rPr>
              <a:t>Ako sa budú počítače ďalej vyvíjať, to ukáže iba čas...</a:t>
            </a:r>
          </a:p>
        </p:txBody>
      </p:sp>
    </p:spTree>
    <p:extLst>
      <p:ext uri="{BB962C8B-B14F-4D97-AF65-F5344CB8AC3E}">
        <p14:creationId xmlns:p14="http://schemas.microsoft.com/office/powerpoint/2010/main" val="309828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29735-636D-42BC-BB97-938058115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759223" cy="1320855"/>
          </a:xfrm>
        </p:spPr>
        <p:txBody>
          <a:bodyPr>
            <a:normAutofit/>
          </a:bodyPr>
          <a:lstStyle/>
          <a:p>
            <a:pPr algn="ctr"/>
            <a:r>
              <a:rPr lang="sk-SK" sz="7200" dirty="0" err="1"/>
              <a:t>Napierove</a:t>
            </a:r>
            <a:r>
              <a:rPr lang="sk-SK" sz="7200" dirty="0"/>
              <a:t> kosti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16C86D-0029-48A0-9BD6-EBF84D4EE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5628516" cy="3926894"/>
          </a:xfrm>
        </p:spPr>
        <p:txBody>
          <a:bodyPr>
            <a:normAutofit fontScale="92500"/>
          </a:bodyPr>
          <a:lstStyle/>
          <a:p>
            <a:r>
              <a:rPr lang="pl-PL" dirty="0">
                <a:solidFill>
                  <a:schemeClr val="tx1"/>
                </a:solidFill>
              </a:rPr>
              <a:t> </a:t>
            </a:r>
            <a:r>
              <a:rPr lang="pl-PL" sz="2400" dirty="0">
                <a:solidFill>
                  <a:schemeClr val="tx1"/>
                </a:solidFill>
              </a:rPr>
              <a:t>Vynašiel ich John Napier niekedy na konci šestnásteho storočia.</a:t>
            </a:r>
          </a:p>
          <a:p>
            <a:r>
              <a:rPr lang="sk-SK" sz="2400" dirty="0">
                <a:solidFill>
                  <a:schemeClr val="tx1"/>
                </a:solidFill>
              </a:rPr>
              <a:t>Je to prenosné počítadlo z dreva alebo kovu v tvare kvádra alebo kocky.</a:t>
            </a:r>
          </a:p>
          <a:p>
            <a:r>
              <a:rPr lang="sk-SK" sz="2400" dirty="0">
                <a:solidFill>
                  <a:schemeClr val="tx1"/>
                </a:solidFill>
              </a:rPr>
              <a:t>Umožnili násobiť, deliť a zistiť druhú mocninu.</a:t>
            </a:r>
          </a:p>
          <a:p>
            <a:r>
              <a:rPr lang="sk-SK" sz="2400" dirty="0">
                <a:solidFill>
                  <a:schemeClr val="tx1"/>
                </a:solidFill>
              </a:rPr>
              <a:t>Mechanické kalkulátory, ktoré vznikli neskôr, sú len zdokonalením tejto geniálnej myšlienky.</a:t>
            </a:r>
          </a:p>
          <a:p>
            <a:r>
              <a:rPr lang="sk-SK" sz="2400" dirty="0">
                <a:solidFill>
                  <a:schemeClr val="tx1"/>
                </a:solidFill>
              </a:rPr>
              <a:t> Vynašiel aj logaritmické pravítko.</a:t>
            </a:r>
          </a:p>
        </p:txBody>
      </p:sp>
      <p:pic>
        <p:nvPicPr>
          <p:cNvPr id="2050" name="Picture 2" descr="príklad výpočtu 24*38 pomocou napierových kostí">
            <a:extLst>
              <a:ext uri="{FF2B5EF4-FFF2-40B4-BE49-F238E27FC236}">
                <a16:creationId xmlns:a16="http://schemas.microsoft.com/office/drawing/2014/main" id="{2726E55D-ADB2-47F9-AEAF-32AFFE2A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0194" y="2286001"/>
            <a:ext cx="4387917" cy="37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00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5384613-A493-4A01-873E-5BD3769D1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276398-C8E0-40B1-9452-8F04E4A76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3" y="643467"/>
            <a:ext cx="7558609" cy="4849909"/>
          </a:xfrm>
        </p:spPr>
        <p:txBody>
          <a:bodyPr anchor="b">
            <a:normAutofit/>
          </a:bodyPr>
          <a:lstStyle/>
          <a:p>
            <a:pPr algn="l"/>
            <a:r>
              <a:rPr lang="sk-SK" sz="8800"/>
              <a:t>Ďakujem za pozornosť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36F18-80E9-4DFA-9C2E-3F8561472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171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293054-EC89-4CF2-AAEF-B38981E9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302764" y="0"/>
            <a:ext cx="2889236" cy="6858000"/>
          </a:xfrm>
          <a:custGeom>
            <a:avLst/>
            <a:gdLst>
              <a:gd name="connsiteX0" fmla="*/ 1514461 w 2889236"/>
              <a:gd name="connsiteY0" fmla="*/ 0 h 6858000"/>
              <a:gd name="connsiteX1" fmla="*/ 1291796 w 2889236"/>
              <a:gd name="connsiteY1" fmla="*/ 0 h 6858000"/>
              <a:gd name="connsiteX2" fmla="*/ 1242998 w 2889236"/>
              <a:gd name="connsiteY2" fmla="*/ 0 h 6858000"/>
              <a:gd name="connsiteX3" fmla="*/ 303177 w 2889236"/>
              <a:gd name="connsiteY3" fmla="*/ 0 h 6858000"/>
              <a:gd name="connsiteX4" fmla="*/ 235415 w 2889236"/>
              <a:gd name="connsiteY4" fmla="*/ 0 h 6858000"/>
              <a:gd name="connsiteX5" fmla="*/ 0 w 2889236"/>
              <a:gd name="connsiteY5" fmla="*/ 0 h 6858000"/>
              <a:gd name="connsiteX6" fmla="*/ 0 w 2889236"/>
              <a:gd name="connsiteY6" fmla="*/ 6858000 h 6858000"/>
              <a:gd name="connsiteX7" fmla="*/ 235415 w 2889236"/>
              <a:gd name="connsiteY7" fmla="*/ 6858000 h 6858000"/>
              <a:gd name="connsiteX8" fmla="*/ 303177 w 2889236"/>
              <a:gd name="connsiteY8" fmla="*/ 6858000 h 6858000"/>
              <a:gd name="connsiteX9" fmla="*/ 1242998 w 2889236"/>
              <a:gd name="connsiteY9" fmla="*/ 6858000 h 6858000"/>
              <a:gd name="connsiteX10" fmla="*/ 1291795 w 2889236"/>
              <a:gd name="connsiteY10" fmla="*/ 6858000 h 6858000"/>
              <a:gd name="connsiteX11" fmla="*/ 1514461 w 2889236"/>
              <a:gd name="connsiteY11" fmla="*/ 6858000 h 6858000"/>
              <a:gd name="connsiteX12" fmla="*/ 1541448 w 2889236"/>
              <a:gd name="connsiteY12" fmla="*/ 6770688 h 6858000"/>
              <a:gd name="connsiteX13" fmla="*/ 1566848 w 2889236"/>
              <a:gd name="connsiteY13" fmla="*/ 6683375 h 6858000"/>
              <a:gd name="connsiteX14" fmla="*/ 1592248 w 2889236"/>
              <a:gd name="connsiteY14" fmla="*/ 6594475 h 6858000"/>
              <a:gd name="connsiteX15" fmla="*/ 1614473 w 2889236"/>
              <a:gd name="connsiteY15" fmla="*/ 6503988 h 6858000"/>
              <a:gd name="connsiteX16" fmla="*/ 1641461 w 2889236"/>
              <a:gd name="connsiteY16" fmla="*/ 6416675 h 6858000"/>
              <a:gd name="connsiteX17" fmla="*/ 1670036 w 2889236"/>
              <a:gd name="connsiteY17" fmla="*/ 6332538 h 6858000"/>
              <a:gd name="connsiteX18" fmla="*/ 1706548 w 2889236"/>
              <a:gd name="connsiteY18" fmla="*/ 6253163 h 6858000"/>
              <a:gd name="connsiteX19" fmla="*/ 1749411 w 2889236"/>
              <a:gd name="connsiteY19" fmla="*/ 6180138 h 6858000"/>
              <a:gd name="connsiteX20" fmla="*/ 1797036 w 2889236"/>
              <a:gd name="connsiteY20" fmla="*/ 6118225 h 6858000"/>
              <a:gd name="connsiteX21" fmla="*/ 1849423 w 2889236"/>
              <a:gd name="connsiteY21" fmla="*/ 6059488 h 6858000"/>
              <a:gd name="connsiteX22" fmla="*/ 1909748 w 2889236"/>
              <a:gd name="connsiteY22" fmla="*/ 6005513 h 6858000"/>
              <a:gd name="connsiteX23" fmla="*/ 1973248 w 2889236"/>
              <a:gd name="connsiteY23" fmla="*/ 5951538 h 6858000"/>
              <a:gd name="connsiteX24" fmla="*/ 2039923 w 2889236"/>
              <a:gd name="connsiteY24" fmla="*/ 5900738 h 6858000"/>
              <a:gd name="connsiteX25" fmla="*/ 2106598 w 2889236"/>
              <a:gd name="connsiteY25" fmla="*/ 5849938 h 6858000"/>
              <a:gd name="connsiteX26" fmla="*/ 2174861 w 2889236"/>
              <a:gd name="connsiteY26" fmla="*/ 5797550 h 6858000"/>
              <a:gd name="connsiteX27" fmla="*/ 2239948 w 2889236"/>
              <a:gd name="connsiteY27" fmla="*/ 5746750 h 6858000"/>
              <a:gd name="connsiteX28" fmla="*/ 2301861 w 2889236"/>
              <a:gd name="connsiteY28" fmla="*/ 5692775 h 6858000"/>
              <a:gd name="connsiteX29" fmla="*/ 2359011 w 2889236"/>
              <a:gd name="connsiteY29" fmla="*/ 5634038 h 6858000"/>
              <a:gd name="connsiteX30" fmla="*/ 2411398 w 2889236"/>
              <a:gd name="connsiteY30" fmla="*/ 5575300 h 6858000"/>
              <a:gd name="connsiteX31" fmla="*/ 2454261 w 2889236"/>
              <a:gd name="connsiteY31" fmla="*/ 5511800 h 6858000"/>
              <a:gd name="connsiteX32" fmla="*/ 2490773 w 2889236"/>
              <a:gd name="connsiteY32" fmla="*/ 5440363 h 6858000"/>
              <a:gd name="connsiteX33" fmla="*/ 2512998 w 2889236"/>
              <a:gd name="connsiteY33" fmla="*/ 5370513 h 6858000"/>
              <a:gd name="connsiteX34" fmla="*/ 2527286 w 2889236"/>
              <a:gd name="connsiteY34" fmla="*/ 5292725 h 6858000"/>
              <a:gd name="connsiteX35" fmla="*/ 2533636 w 2889236"/>
              <a:gd name="connsiteY35" fmla="*/ 5216525 h 6858000"/>
              <a:gd name="connsiteX36" fmla="*/ 2532048 w 2889236"/>
              <a:gd name="connsiteY36" fmla="*/ 5135563 h 6858000"/>
              <a:gd name="connsiteX37" fmla="*/ 2525698 w 2889236"/>
              <a:gd name="connsiteY37" fmla="*/ 5054600 h 6858000"/>
              <a:gd name="connsiteX38" fmla="*/ 2517761 w 2889236"/>
              <a:gd name="connsiteY38" fmla="*/ 4970463 h 6858000"/>
              <a:gd name="connsiteX39" fmla="*/ 2506648 w 2889236"/>
              <a:gd name="connsiteY39" fmla="*/ 4886325 h 6858000"/>
              <a:gd name="connsiteX40" fmla="*/ 2493948 w 2889236"/>
              <a:gd name="connsiteY40" fmla="*/ 4802188 h 6858000"/>
              <a:gd name="connsiteX41" fmla="*/ 2484423 w 2889236"/>
              <a:gd name="connsiteY41" fmla="*/ 4718050 h 6858000"/>
              <a:gd name="connsiteX42" fmla="*/ 2478073 w 2889236"/>
              <a:gd name="connsiteY42" fmla="*/ 4633913 h 6858000"/>
              <a:gd name="connsiteX43" fmla="*/ 2473311 w 2889236"/>
              <a:gd name="connsiteY43" fmla="*/ 4552950 h 6858000"/>
              <a:gd name="connsiteX44" fmla="*/ 2478073 w 2889236"/>
              <a:gd name="connsiteY44" fmla="*/ 4473575 h 6858000"/>
              <a:gd name="connsiteX45" fmla="*/ 2487598 w 2889236"/>
              <a:gd name="connsiteY45" fmla="*/ 4395788 h 6858000"/>
              <a:gd name="connsiteX46" fmla="*/ 2508236 w 2889236"/>
              <a:gd name="connsiteY46" fmla="*/ 4314825 h 6858000"/>
              <a:gd name="connsiteX47" fmla="*/ 2539986 w 2889236"/>
              <a:gd name="connsiteY47" fmla="*/ 4235450 h 6858000"/>
              <a:gd name="connsiteX48" fmla="*/ 2578086 w 2889236"/>
              <a:gd name="connsiteY48" fmla="*/ 4156075 h 6858000"/>
              <a:gd name="connsiteX49" fmla="*/ 2620948 w 2889236"/>
              <a:gd name="connsiteY49" fmla="*/ 4076700 h 6858000"/>
              <a:gd name="connsiteX50" fmla="*/ 2665398 w 2889236"/>
              <a:gd name="connsiteY50" fmla="*/ 3998913 h 6858000"/>
              <a:gd name="connsiteX51" fmla="*/ 2713024 w 2889236"/>
              <a:gd name="connsiteY51" fmla="*/ 3919538 h 6858000"/>
              <a:gd name="connsiteX52" fmla="*/ 2755886 w 2889236"/>
              <a:gd name="connsiteY52" fmla="*/ 3840163 h 6858000"/>
              <a:gd name="connsiteX53" fmla="*/ 2798748 w 2889236"/>
              <a:gd name="connsiteY53" fmla="*/ 3759200 h 6858000"/>
              <a:gd name="connsiteX54" fmla="*/ 2835261 w 2889236"/>
              <a:gd name="connsiteY54" fmla="*/ 3678238 h 6858000"/>
              <a:gd name="connsiteX55" fmla="*/ 2863836 w 2889236"/>
              <a:gd name="connsiteY55" fmla="*/ 3597275 h 6858000"/>
              <a:gd name="connsiteX56" fmla="*/ 2879711 w 2889236"/>
              <a:gd name="connsiteY56" fmla="*/ 3514725 h 6858000"/>
              <a:gd name="connsiteX57" fmla="*/ 2889236 w 2889236"/>
              <a:gd name="connsiteY57" fmla="*/ 3429000 h 6858000"/>
              <a:gd name="connsiteX58" fmla="*/ 2879711 w 2889236"/>
              <a:gd name="connsiteY58" fmla="*/ 3343275 h 6858000"/>
              <a:gd name="connsiteX59" fmla="*/ 2863836 w 2889236"/>
              <a:gd name="connsiteY59" fmla="*/ 3260725 h 6858000"/>
              <a:gd name="connsiteX60" fmla="*/ 2835261 w 2889236"/>
              <a:gd name="connsiteY60" fmla="*/ 3179763 h 6858000"/>
              <a:gd name="connsiteX61" fmla="*/ 2798748 w 2889236"/>
              <a:gd name="connsiteY61" fmla="*/ 3098800 h 6858000"/>
              <a:gd name="connsiteX62" fmla="*/ 2755886 w 2889236"/>
              <a:gd name="connsiteY62" fmla="*/ 3017838 h 6858000"/>
              <a:gd name="connsiteX63" fmla="*/ 2713024 w 2889236"/>
              <a:gd name="connsiteY63" fmla="*/ 2938463 h 6858000"/>
              <a:gd name="connsiteX64" fmla="*/ 2665398 w 2889236"/>
              <a:gd name="connsiteY64" fmla="*/ 2859088 h 6858000"/>
              <a:gd name="connsiteX65" fmla="*/ 2620948 w 2889236"/>
              <a:gd name="connsiteY65" fmla="*/ 2781300 h 6858000"/>
              <a:gd name="connsiteX66" fmla="*/ 2578086 w 2889236"/>
              <a:gd name="connsiteY66" fmla="*/ 2701925 h 6858000"/>
              <a:gd name="connsiteX67" fmla="*/ 2539986 w 2889236"/>
              <a:gd name="connsiteY67" fmla="*/ 2622550 h 6858000"/>
              <a:gd name="connsiteX68" fmla="*/ 2508236 w 2889236"/>
              <a:gd name="connsiteY68" fmla="*/ 2543175 h 6858000"/>
              <a:gd name="connsiteX69" fmla="*/ 2487598 w 2889236"/>
              <a:gd name="connsiteY69" fmla="*/ 2462213 h 6858000"/>
              <a:gd name="connsiteX70" fmla="*/ 2478073 w 2889236"/>
              <a:gd name="connsiteY70" fmla="*/ 2384425 h 6858000"/>
              <a:gd name="connsiteX71" fmla="*/ 2473311 w 2889236"/>
              <a:gd name="connsiteY71" fmla="*/ 2305050 h 6858000"/>
              <a:gd name="connsiteX72" fmla="*/ 2478073 w 2889236"/>
              <a:gd name="connsiteY72" fmla="*/ 2224088 h 6858000"/>
              <a:gd name="connsiteX73" fmla="*/ 2484423 w 2889236"/>
              <a:gd name="connsiteY73" fmla="*/ 2139950 h 6858000"/>
              <a:gd name="connsiteX74" fmla="*/ 2493948 w 2889236"/>
              <a:gd name="connsiteY74" fmla="*/ 2055813 h 6858000"/>
              <a:gd name="connsiteX75" fmla="*/ 2506648 w 2889236"/>
              <a:gd name="connsiteY75" fmla="*/ 1971675 h 6858000"/>
              <a:gd name="connsiteX76" fmla="*/ 2517761 w 2889236"/>
              <a:gd name="connsiteY76" fmla="*/ 1887538 h 6858000"/>
              <a:gd name="connsiteX77" fmla="*/ 2525698 w 2889236"/>
              <a:gd name="connsiteY77" fmla="*/ 1803400 h 6858000"/>
              <a:gd name="connsiteX78" fmla="*/ 2532048 w 2889236"/>
              <a:gd name="connsiteY78" fmla="*/ 1722438 h 6858000"/>
              <a:gd name="connsiteX79" fmla="*/ 2533636 w 2889236"/>
              <a:gd name="connsiteY79" fmla="*/ 1641475 h 6858000"/>
              <a:gd name="connsiteX80" fmla="*/ 2527286 w 2889236"/>
              <a:gd name="connsiteY80" fmla="*/ 1565275 h 6858000"/>
              <a:gd name="connsiteX81" fmla="*/ 2512998 w 2889236"/>
              <a:gd name="connsiteY81" fmla="*/ 1487488 h 6858000"/>
              <a:gd name="connsiteX82" fmla="*/ 2490773 w 2889236"/>
              <a:gd name="connsiteY82" fmla="*/ 1417638 h 6858000"/>
              <a:gd name="connsiteX83" fmla="*/ 2454261 w 2889236"/>
              <a:gd name="connsiteY83" fmla="*/ 1346200 h 6858000"/>
              <a:gd name="connsiteX84" fmla="*/ 2411398 w 2889236"/>
              <a:gd name="connsiteY84" fmla="*/ 1282700 h 6858000"/>
              <a:gd name="connsiteX85" fmla="*/ 2359011 w 2889236"/>
              <a:gd name="connsiteY85" fmla="*/ 1223963 h 6858000"/>
              <a:gd name="connsiteX86" fmla="*/ 2301861 w 2889236"/>
              <a:gd name="connsiteY86" fmla="*/ 1165225 h 6858000"/>
              <a:gd name="connsiteX87" fmla="*/ 2239948 w 2889236"/>
              <a:gd name="connsiteY87" fmla="*/ 1111250 h 6858000"/>
              <a:gd name="connsiteX88" fmla="*/ 2174861 w 2889236"/>
              <a:gd name="connsiteY88" fmla="*/ 1060450 h 6858000"/>
              <a:gd name="connsiteX89" fmla="*/ 2106598 w 2889236"/>
              <a:gd name="connsiteY89" fmla="*/ 1008063 h 6858000"/>
              <a:gd name="connsiteX90" fmla="*/ 2039923 w 2889236"/>
              <a:gd name="connsiteY90" fmla="*/ 957263 h 6858000"/>
              <a:gd name="connsiteX91" fmla="*/ 1973248 w 2889236"/>
              <a:gd name="connsiteY91" fmla="*/ 906463 h 6858000"/>
              <a:gd name="connsiteX92" fmla="*/ 1909748 w 2889236"/>
              <a:gd name="connsiteY92" fmla="*/ 852488 h 6858000"/>
              <a:gd name="connsiteX93" fmla="*/ 1849423 w 2889236"/>
              <a:gd name="connsiteY93" fmla="*/ 798513 h 6858000"/>
              <a:gd name="connsiteX94" fmla="*/ 1797036 w 2889236"/>
              <a:gd name="connsiteY94" fmla="*/ 739775 h 6858000"/>
              <a:gd name="connsiteX95" fmla="*/ 1749411 w 2889236"/>
              <a:gd name="connsiteY95" fmla="*/ 677863 h 6858000"/>
              <a:gd name="connsiteX96" fmla="*/ 1706548 w 2889236"/>
              <a:gd name="connsiteY96" fmla="*/ 604838 h 6858000"/>
              <a:gd name="connsiteX97" fmla="*/ 1670036 w 2889236"/>
              <a:gd name="connsiteY97" fmla="*/ 525463 h 6858000"/>
              <a:gd name="connsiteX98" fmla="*/ 1641461 w 2889236"/>
              <a:gd name="connsiteY98" fmla="*/ 441325 h 6858000"/>
              <a:gd name="connsiteX99" fmla="*/ 1614473 w 2889236"/>
              <a:gd name="connsiteY99" fmla="*/ 354013 h 6858000"/>
              <a:gd name="connsiteX100" fmla="*/ 1592248 w 2889236"/>
              <a:gd name="connsiteY100" fmla="*/ 263525 h 6858000"/>
              <a:gd name="connsiteX101" fmla="*/ 1566848 w 2889236"/>
              <a:gd name="connsiteY101" fmla="*/ 174625 h 6858000"/>
              <a:gd name="connsiteX102" fmla="*/ 1541448 w 2889236"/>
              <a:gd name="connsiteY102" fmla="*/ 873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889236" h="6858000">
                <a:moveTo>
                  <a:pt x="1514461" y="0"/>
                </a:moveTo>
                <a:lnTo>
                  <a:pt x="1291796" y="0"/>
                </a:lnTo>
                <a:lnTo>
                  <a:pt x="1242998" y="0"/>
                </a:lnTo>
                <a:lnTo>
                  <a:pt x="303177" y="0"/>
                </a:lnTo>
                <a:lnTo>
                  <a:pt x="235415" y="0"/>
                </a:lnTo>
                <a:lnTo>
                  <a:pt x="0" y="0"/>
                </a:lnTo>
                <a:lnTo>
                  <a:pt x="0" y="6858000"/>
                </a:lnTo>
                <a:lnTo>
                  <a:pt x="235415" y="6858000"/>
                </a:lnTo>
                <a:lnTo>
                  <a:pt x="303177" y="6858000"/>
                </a:lnTo>
                <a:lnTo>
                  <a:pt x="1242998" y="6858000"/>
                </a:lnTo>
                <a:lnTo>
                  <a:pt x="1291795" y="6858000"/>
                </a:lnTo>
                <a:lnTo>
                  <a:pt x="1514461" y="6858000"/>
                </a:lnTo>
                <a:lnTo>
                  <a:pt x="1541448" y="6770688"/>
                </a:lnTo>
                <a:lnTo>
                  <a:pt x="1566848" y="6683375"/>
                </a:lnTo>
                <a:lnTo>
                  <a:pt x="1592248" y="6594475"/>
                </a:lnTo>
                <a:lnTo>
                  <a:pt x="1614473" y="6503988"/>
                </a:lnTo>
                <a:lnTo>
                  <a:pt x="1641461" y="6416675"/>
                </a:lnTo>
                <a:lnTo>
                  <a:pt x="1670036" y="6332538"/>
                </a:lnTo>
                <a:lnTo>
                  <a:pt x="1706548" y="6253163"/>
                </a:lnTo>
                <a:lnTo>
                  <a:pt x="1749411" y="6180138"/>
                </a:lnTo>
                <a:lnTo>
                  <a:pt x="1797036" y="6118225"/>
                </a:lnTo>
                <a:lnTo>
                  <a:pt x="1849423" y="6059488"/>
                </a:lnTo>
                <a:lnTo>
                  <a:pt x="1909748" y="6005513"/>
                </a:lnTo>
                <a:lnTo>
                  <a:pt x="1973248" y="5951538"/>
                </a:lnTo>
                <a:lnTo>
                  <a:pt x="2039923" y="5900738"/>
                </a:lnTo>
                <a:lnTo>
                  <a:pt x="2106598" y="5849938"/>
                </a:lnTo>
                <a:lnTo>
                  <a:pt x="2174861" y="5797550"/>
                </a:lnTo>
                <a:lnTo>
                  <a:pt x="2239948" y="5746750"/>
                </a:lnTo>
                <a:lnTo>
                  <a:pt x="2301861" y="5692775"/>
                </a:lnTo>
                <a:lnTo>
                  <a:pt x="2359011" y="5634038"/>
                </a:lnTo>
                <a:lnTo>
                  <a:pt x="2411398" y="5575300"/>
                </a:lnTo>
                <a:lnTo>
                  <a:pt x="2454261" y="5511800"/>
                </a:lnTo>
                <a:lnTo>
                  <a:pt x="2490773" y="5440363"/>
                </a:lnTo>
                <a:lnTo>
                  <a:pt x="2512998" y="5370513"/>
                </a:lnTo>
                <a:lnTo>
                  <a:pt x="2527286" y="5292725"/>
                </a:lnTo>
                <a:lnTo>
                  <a:pt x="2533636" y="5216525"/>
                </a:lnTo>
                <a:lnTo>
                  <a:pt x="2532048" y="5135563"/>
                </a:lnTo>
                <a:lnTo>
                  <a:pt x="2525698" y="5054600"/>
                </a:lnTo>
                <a:lnTo>
                  <a:pt x="2517761" y="4970463"/>
                </a:lnTo>
                <a:lnTo>
                  <a:pt x="2506648" y="4886325"/>
                </a:lnTo>
                <a:lnTo>
                  <a:pt x="2493948" y="4802188"/>
                </a:lnTo>
                <a:lnTo>
                  <a:pt x="2484423" y="4718050"/>
                </a:lnTo>
                <a:lnTo>
                  <a:pt x="2478073" y="4633913"/>
                </a:lnTo>
                <a:lnTo>
                  <a:pt x="2473311" y="4552950"/>
                </a:lnTo>
                <a:lnTo>
                  <a:pt x="2478073" y="4473575"/>
                </a:lnTo>
                <a:lnTo>
                  <a:pt x="2487598" y="4395788"/>
                </a:lnTo>
                <a:lnTo>
                  <a:pt x="2508236" y="4314825"/>
                </a:lnTo>
                <a:lnTo>
                  <a:pt x="2539986" y="4235450"/>
                </a:lnTo>
                <a:lnTo>
                  <a:pt x="2578086" y="4156075"/>
                </a:lnTo>
                <a:lnTo>
                  <a:pt x="2620948" y="4076700"/>
                </a:lnTo>
                <a:lnTo>
                  <a:pt x="2665398" y="3998913"/>
                </a:lnTo>
                <a:lnTo>
                  <a:pt x="2713024" y="3919538"/>
                </a:lnTo>
                <a:lnTo>
                  <a:pt x="2755886" y="3840163"/>
                </a:lnTo>
                <a:lnTo>
                  <a:pt x="2798748" y="3759200"/>
                </a:lnTo>
                <a:lnTo>
                  <a:pt x="2835261" y="3678238"/>
                </a:lnTo>
                <a:lnTo>
                  <a:pt x="2863836" y="3597275"/>
                </a:lnTo>
                <a:lnTo>
                  <a:pt x="2879711" y="3514725"/>
                </a:lnTo>
                <a:lnTo>
                  <a:pt x="2889236" y="3429000"/>
                </a:lnTo>
                <a:lnTo>
                  <a:pt x="2879711" y="3343275"/>
                </a:lnTo>
                <a:lnTo>
                  <a:pt x="2863836" y="3260725"/>
                </a:lnTo>
                <a:lnTo>
                  <a:pt x="2835261" y="3179763"/>
                </a:lnTo>
                <a:lnTo>
                  <a:pt x="2798748" y="3098800"/>
                </a:lnTo>
                <a:lnTo>
                  <a:pt x="2755886" y="3017838"/>
                </a:lnTo>
                <a:lnTo>
                  <a:pt x="2713024" y="2938463"/>
                </a:lnTo>
                <a:lnTo>
                  <a:pt x="2665398" y="2859088"/>
                </a:lnTo>
                <a:lnTo>
                  <a:pt x="2620948" y="2781300"/>
                </a:lnTo>
                <a:lnTo>
                  <a:pt x="2578086" y="2701925"/>
                </a:lnTo>
                <a:lnTo>
                  <a:pt x="2539986" y="2622550"/>
                </a:lnTo>
                <a:lnTo>
                  <a:pt x="2508236" y="2543175"/>
                </a:lnTo>
                <a:lnTo>
                  <a:pt x="2487598" y="2462213"/>
                </a:lnTo>
                <a:lnTo>
                  <a:pt x="2478073" y="2384425"/>
                </a:lnTo>
                <a:lnTo>
                  <a:pt x="2473311" y="2305050"/>
                </a:lnTo>
                <a:lnTo>
                  <a:pt x="2478073" y="2224088"/>
                </a:lnTo>
                <a:lnTo>
                  <a:pt x="2484423" y="2139950"/>
                </a:lnTo>
                <a:lnTo>
                  <a:pt x="2493948" y="2055813"/>
                </a:lnTo>
                <a:lnTo>
                  <a:pt x="2506648" y="1971675"/>
                </a:lnTo>
                <a:lnTo>
                  <a:pt x="2517761" y="1887538"/>
                </a:lnTo>
                <a:lnTo>
                  <a:pt x="2525698" y="1803400"/>
                </a:lnTo>
                <a:lnTo>
                  <a:pt x="2532048" y="1722438"/>
                </a:lnTo>
                <a:lnTo>
                  <a:pt x="2533636" y="1641475"/>
                </a:lnTo>
                <a:lnTo>
                  <a:pt x="2527286" y="1565275"/>
                </a:lnTo>
                <a:lnTo>
                  <a:pt x="2512998" y="1487488"/>
                </a:lnTo>
                <a:lnTo>
                  <a:pt x="2490773" y="1417638"/>
                </a:lnTo>
                <a:lnTo>
                  <a:pt x="2454261" y="1346200"/>
                </a:lnTo>
                <a:lnTo>
                  <a:pt x="2411398" y="1282700"/>
                </a:lnTo>
                <a:lnTo>
                  <a:pt x="2359011" y="1223963"/>
                </a:lnTo>
                <a:lnTo>
                  <a:pt x="2301861" y="1165225"/>
                </a:lnTo>
                <a:lnTo>
                  <a:pt x="2239948" y="1111250"/>
                </a:lnTo>
                <a:lnTo>
                  <a:pt x="2174861" y="1060450"/>
                </a:lnTo>
                <a:lnTo>
                  <a:pt x="2106598" y="1008063"/>
                </a:lnTo>
                <a:lnTo>
                  <a:pt x="2039923" y="957263"/>
                </a:lnTo>
                <a:lnTo>
                  <a:pt x="1973248" y="906463"/>
                </a:lnTo>
                <a:lnTo>
                  <a:pt x="1909748" y="852488"/>
                </a:lnTo>
                <a:lnTo>
                  <a:pt x="1849423" y="798513"/>
                </a:lnTo>
                <a:lnTo>
                  <a:pt x="1797036" y="739775"/>
                </a:lnTo>
                <a:lnTo>
                  <a:pt x="1749411" y="677863"/>
                </a:lnTo>
                <a:lnTo>
                  <a:pt x="1706548" y="604838"/>
                </a:lnTo>
                <a:lnTo>
                  <a:pt x="1670036" y="525463"/>
                </a:lnTo>
                <a:lnTo>
                  <a:pt x="1641461" y="441325"/>
                </a:lnTo>
                <a:lnTo>
                  <a:pt x="1614473" y="354013"/>
                </a:lnTo>
                <a:lnTo>
                  <a:pt x="1592248" y="263525"/>
                </a:lnTo>
                <a:lnTo>
                  <a:pt x="1566848" y="174625"/>
                </a:lnTo>
                <a:lnTo>
                  <a:pt x="1541448" y="87313"/>
                </a:lnTo>
                <a:close/>
              </a:path>
            </a:pathLst>
          </a:custGeom>
          <a:solidFill>
            <a:srgbClr val="171624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57232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942AC-E45D-4FBF-98DF-943AF137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59" y="1500327"/>
            <a:ext cx="9383664" cy="29650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8000" spc="800" dirty="0"/>
              <a:t>Prvé mechanické kalkulátory</a:t>
            </a:r>
            <a:endParaRPr lang="en-US" sz="8000" spc="800" dirty="0"/>
          </a:p>
        </p:txBody>
      </p:sp>
    </p:spTree>
    <p:extLst>
      <p:ext uri="{BB962C8B-B14F-4D97-AF65-F5344CB8AC3E}">
        <p14:creationId xmlns:p14="http://schemas.microsoft.com/office/powerpoint/2010/main" val="4034520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742" y="2521259"/>
            <a:ext cx="4363595" cy="3784462"/>
          </a:xfrm>
        </p:spPr>
        <p:txBody>
          <a:bodyPr>
            <a:normAutofit/>
          </a:bodyPr>
          <a:lstStyle/>
          <a:p>
            <a:r>
              <a:rPr lang="sk-SK" sz="2200" dirty="0">
                <a:solidFill>
                  <a:schemeClr val="tx1"/>
                </a:solidFill>
              </a:rPr>
              <a:t>Nákres zrejme najstaršieho počítacieho stroja nakreslil </a:t>
            </a:r>
            <a:r>
              <a:rPr lang="sk-SK" sz="2200" b="1" i="1" dirty="0">
                <a:solidFill>
                  <a:schemeClr val="tx1"/>
                </a:solidFill>
              </a:rPr>
              <a:t>Leonardo da Vinci</a:t>
            </a:r>
            <a:r>
              <a:rPr lang="sk-SK" sz="2200" dirty="0">
                <a:solidFill>
                  <a:schemeClr val="tx1"/>
                </a:solidFill>
              </a:rPr>
              <a:t>. </a:t>
            </a:r>
          </a:p>
          <a:p>
            <a:r>
              <a:rPr lang="sk-SK" sz="2200" dirty="0">
                <a:solidFill>
                  <a:schemeClr val="tx1"/>
                </a:solidFill>
              </a:rPr>
              <a:t>Rovnako ako väčšina jeho vynálezov i tento zostal bez povšimnutia verejnosti.</a:t>
            </a:r>
          </a:p>
        </p:txBody>
      </p:sp>
      <p:pic>
        <p:nvPicPr>
          <p:cNvPr id="1026" name="Picture 2" descr="Výsledok vyhľadávania obrázkov pre dopyt leonardo da vinci počítací stroj">
            <a:extLst>
              <a:ext uri="{FF2B5EF4-FFF2-40B4-BE49-F238E27FC236}">
                <a16:creationId xmlns:a16="http://schemas.microsoft.com/office/drawing/2014/main" id="{E9AD3D91-1838-4203-A287-9A7FBA23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61" r="498" b="12737"/>
          <a:stretch/>
        </p:blipFill>
        <p:spPr bwMode="auto">
          <a:xfrm>
            <a:off x="6511584" y="1965960"/>
            <a:ext cx="4215674" cy="46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759223" cy="1320855"/>
          </a:xfrm>
        </p:spPr>
        <p:txBody>
          <a:bodyPr>
            <a:normAutofit/>
          </a:bodyPr>
          <a:lstStyle/>
          <a:p>
            <a:pPr algn="ctr"/>
            <a:r>
              <a:rPr lang="sk-SK" sz="7200" dirty="0">
                <a:solidFill>
                  <a:schemeClr val="tx1"/>
                </a:solidFill>
              </a:rPr>
              <a:t>Leonardo da Vinci</a:t>
            </a:r>
            <a:endParaRPr lang="sk-SK" sz="7200" dirty="0"/>
          </a:p>
        </p:txBody>
      </p:sp>
    </p:spTree>
    <p:extLst>
      <p:ext uri="{BB962C8B-B14F-4D97-AF65-F5344CB8AC3E}">
        <p14:creationId xmlns:p14="http://schemas.microsoft.com/office/powerpoint/2010/main" val="396252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10023260" cy="1320855"/>
          </a:xfrm>
        </p:spPr>
        <p:txBody>
          <a:bodyPr>
            <a:normAutofit/>
          </a:bodyPr>
          <a:lstStyle/>
          <a:p>
            <a:pPr algn="ctr"/>
            <a:r>
              <a:rPr lang="sk-SK" sz="7200" dirty="0" err="1">
                <a:solidFill>
                  <a:schemeClr val="tx1"/>
                </a:solidFill>
              </a:rPr>
              <a:t>Wilhelm</a:t>
            </a:r>
            <a:r>
              <a:rPr lang="sk-SK" sz="7200" dirty="0">
                <a:solidFill>
                  <a:schemeClr val="tx1"/>
                </a:solidFill>
              </a:rPr>
              <a:t> </a:t>
            </a:r>
            <a:r>
              <a:rPr lang="sk-SK" sz="7200" dirty="0" err="1">
                <a:solidFill>
                  <a:schemeClr val="tx1"/>
                </a:solidFill>
              </a:rPr>
              <a:t>Schickard</a:t>
            </a:r>
            <a:endParaRPr lang="sk-SK" sz="7200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363595" cy="359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</a:rPr>
              <a:t>V roku 1623 zostrojil prvý mechanický počítací stroj.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Ten používal ozubené kolieska určené pôvodne pre hodiny – preto býva tiež nazývaný „</a:t>
            </a:r>
            <a:r>
              <a:rPr lang="sk-SK" b="1" dirty="0">
                <a:solidFill>
                  <a:schemeClr val="tx1"/>
                </a:solidFill>
              </a:rPr>
              <a:t>počítacie hodiny</a:t>
            </a:r>
            <a:r>
              <a:rPr lang="sk-SK" dirty="0">
                <a:solidFill>
                  <a:schemeClr val="tx1"/>
                </a:solidFill>
              </a:rPr>
              <a:t>“. 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Tento stroj slúžil na sčítavanie a odčítavanie šesťciferných čísel.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Vraj bol prakticky použitý Johannom </a:t>
            </a:r>
            <a:r>
              <a:rPr lang="sk-SK" dirty="0" err="1">
                <a:solidFill>
                  <a:schemeClr val="tx1"/>
                </a:solidFill>
              </a:rPr>
              <a:t>Keplerom</a:t>
            </a:r>
            <a:r>
              <a:rPr lang="sk-SK" dirty="0">
                <a:solidFill>
                  <a:schemeClr val="tx1"/>
                </a:solidFill>
              </a:rPr>
              <a:t> pri astronomických výpočtoch.</a:t>
            </a:r>
          </a:p>
        </p:txBody>
      </p:sp>
      <p:pic>
        <p:nvPicPr>
          <p:cNvPr id="5122" name="Picture 2" descr="Výsledok vyhľadávania obrázkov pre dopyt wilhelm schickard calculating clock">
            <a:extLst>
              <a:ext uri="{FF2B5EF4-FFF2-40B4-BE49-F238E27FC236}">
                <a16:creationId xmlns:a16="http://schemas.microsoft.com/office/drawing/2014/main" id="{298BD858-63FF-4844-9F40-34C2EF8C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8193" y="2286001"/>
            <a:ext cx="5176744" cy="38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3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9472548" cy="1320855"/>
          </a:xfrm>
        </p:spPr>
        <p:txBody>
          <a:bodyPr>
            <a:normAutofit/>
          </a:bodyPr>
          <a:lstStyle/>
          <a:p>
            <a:pPr algn="ctr"/>
            <a:r>
              <a:rPr lang="sk-SK" sz="7200" dirty="0" err="1">
                <a:solidFill>
                  <a:schemeClr val="tx1"/>
                </a:solidFill>
              </a:rPr>
              <a:t>Blaise</a:t>
            </a:r>
            <a:r>
              <a:rPr lang="sk-SK" sz="7200" dirty="0">
                <a:solidFill>
                  <a:schemeClr val="tx1"/>
                </a:solidFill>
              </a:rPr>
              <a:t> Pascal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037426"/>
            <a:ext cx="10324805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V roku 1642 (mal iba 19 rokov) zhotovil stroj pre svojho otca, ktorý pracoval ako účtovník.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Jeho stroj </a:t>
            </a:r>
            <a:r>
              <a:rPr lang="sk-SK" sz="2400" b="1" dirty="0" err="1">
                <a:solidFill>
                  <a:schemeClr val="tx1"/>
                </a:solidFill>
              </a:rPr>
              <a:t>Pascalina</a:t>
            </a:r>
            <a:r>
              <a:rPr lang="sk-SK" sz="2400" dirty="0">
                <a:solidFill>
                  <a:schemeClr val="tx1"/>
                </a:solidFill>
              </a:rPr>
              <a:t> </a:t>
            </a:r>
            <a:r>
              <a:rPr lang="sk-SK" dirty="0">
                <a:solidFill>
                  <a:schemeClr val="tx1"/>
                </a:solidFill>
              </a:rPr>
              <a:t>slúžil na mechanické sčítavanie a odčítavanie čísel.</a:t>
            </a:r>
          </a:p>
          <a:p>
            <a:pPr>
              <a:lnSpc>
                <a:spcPct val="100000"/>
              </a:lnSpc>
            </a:pPr>
            <a:r>
              <a:rPr lang="sk-SK" dirty="0">
                <a:solidFill>
                  <a:schemeClr val="tx1"/>
                </a:solidFill>
              </a:rPr>
              <a:t>Aj napriek prekvapujúcej rýchlosti a presnosti, mohol vytvoriť a distribuovať iba asi 50 kusov </a:t>
            </a:r>
            <a:r>
              <a:rPr lang="sk-SK" dirty="0" err="1">
                <a:solidFill>
                  <a:schemeClr val="tx1"/>
                </a:solidFill>
              </a:rPr>
              <a:t>pascaliny</a:t>
            </a:r>
            <a:r>
              <a:rPr lang="sk-SK" dirty="0">
                <a:solidFill>
                  <a:schemeClr val="tx1"/>
                </a:solidFill>
              </a:rPr>
              <a:t>, lebo úradníci sa báli, že takýto výkonný stroj môže zapríčiniť stratu ich zamestnania.</a:t>
            </a:r>
          </a:p>
        </p:txBody>
      </p:sp>
      <p:pic>
        <p:nvPicPr>
          <p:cNvPr id="4100" name="Picture 4" descr="Výsledok vyhľadávania obrázkov pre dopyt pascalina">
            <a:extLst>
              <a:ext uri="{FF2B5EF4-FFF2-40B4-BE49-F238E27FC236}">
                <a16:creationId xmlns:a16="http://schemas.microsoft.com/office/drawing/2014/main" id="{173AB195-C11B-403A-9BC5-7B57ACC7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51" y="3667125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18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26A8F38-9A44-41EF-9540-5120654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852" y="645105"/>
            <a:ext cx="10413507" cy="1320855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400" dirty="0"/>
              <a:t> </a:t>
            </a:r>
            <a:r>
              <a:rPr lang="sk-SK" sz="6000" dirty="0" err="1">
                <a:solidFill>
                  <a:schemeClr val="tx1"/>
                </a:solidFill>
              </a:rPr>
              <a:t>Wilhelm</a:t>
            </a:r>
            <a:r>
              <a:rPr lang="sk-SK" sz="6000" dirty="0">
                <a:solidFill>
                  <a:schemeClr val="tx1"/>
                </a:solidFill>
              </a:rPr>
              <a:t> </a:t>
            </a:r>
            <a:r>
              <a:rPr lang="sk-SK" sz="6000" dirty="0" err="1">
                <a:solidFill>
                  <a:schemeClr val="tx1"/>
                </a:solidFill>
              </a:rPr>
              <a:t>Gottfried</a:t>
            </a:r>
            <a:r>
              <a:rPr lang="sk-SK" sz="6000" dirty="0">
                <a:solidFill>
                  <a:schemeClr val="tx1"/>
                </a:solidFill>
              </a:rPr>
              <a:t> von </a:t>
            </a:r>
            <a:r>
              <a:rPr lang="sk-SK" sz="6000" dirty="0" err="1">
                <a:solidFill>
                  <a:schemeClr val="tx1"/>
                </a:solidFill>
              </a:rPr>
              <a:t>Leibniz</a:t>
            </a:r>
            <a:endParaRPr lang="sk-SK" sz="7200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EE1E07-C85D-4EB9-933F-6C8C62E6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852" y="1965961"/>
            <a:ext cx="10092597" cy="3761232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V roku 1673 zostrojil tzv. </a:t>
            </a:r>
            <a:r>
              <a:rPr lang="sk-SK" sz="2200" b="1" dirty="0" err="1">
                <a:solidFill>
                  <a:schemeClr val="tx1"/>
                </a:solidFill>
              </a:rPr>
              <a:t>Leibnitzov</a:t>
            </a:r>
            <a:r>
              <a:rPr lang="sk-SK" sz="2200" b="1" dirty="0">
                <a:solidFill>
                  <a:schemeClr val="tx1"/>
                </a:solidFill>
              </a:rPr>
              <a:t> kalkulátor</a:t>
            </a:r>
          </a:p>
          <a:p>
            <a:r>
              <a:rPr lang="sk-SK" dirty="0">
                <a:solidFill>
                  <a:schemeClr val="tx1"/>
                </a:solidFill>
              </a:rPr>
              <a:t>Jeho stroj dokázal čísla aj násobiť, deliť a dokonca aj počítať s odmocninami.</a:t>
            </a:r>
          </a:p>
          <a:p>
            <a:r>
              <a:rPr lang="sk-SK" dirty="0">
                <a:solidFill>
                  <a:schemeClr val="tx1"/>
                </a:solidFill>
              </a:rPr>
              <a:t>Na jeho princípe boli zostrojené takmer všetky ďalšie mechanické počítacie stroje.</a:t>
            </a:r>
          </a:p>
        </p:txBody>
      </p:sp>
      <p:pic>
        <p:nvPicPr>
          <p:cNvPr id="7172" name="Picture 4" descr="Výsledok vyhľadávania obrázkov pre dopyt Leibnitzov kalkulátor">
            <a:extLst>
              <a:ext uri="{FF2B5EF4-FFF2-40B4-BE49-F238E27FC236}">
                <a16:creationId xmlns:a16="http://schemas.microsoft.com/office/drawing/2014/main" id="{030F53AF-2F55-451B-93F5-2B1C078FC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49" y="3846577"/>
            <a:ext cx="6810702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39488"/>
      </p:ext>
    </p:extLst>
  </p:cSld>
  <p:clrMapOvr>
    <a:masterClrMapping/>
  </p:clrMapOvr>
</p:sld>
</file>

<file path=ppt/theme/theme1.xml><?xml version="1.0" encoding="utf-8"?>
<a:theme xmlns:a="http://schemas.openxmlformats.org/drawingml/2006/main" name="Odznak">
  <a:themeElements>
    <a:clrScheme name="Odzna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dzna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a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1786</Words>
  <Application>Microsoft Office PowerPoint</Application>
  <PresentationFormat>Širokouhlá</PresentationFormat>
  <Paragraphs>184</Paragraphs>
  <Slides>40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40</vt:i4>
      </vt:variant>
    </vt:vector>
  </HeadingPairs>
  <TitlesOfParts>
    <vt:vector size="44" baseType="lpstr">
      <vt:lpstr>Arial</vt:lpstr>
      <vt:lpstr>Gill Sans MT</vt:lpstr>
      <vt:lpstr>Impact</vt:lpstr>
      <vt:lpstr>Odznak</vt:lpstr>
      <vt:lpstr>Dejiny Počítačov</vt:lpstr>
      <vt:lpstr>Počítačová  doba kamenná</vt:lpstr>
      <vt:lpstr>abakus</vt:lpstr>
      <vt:lpstr>Napierove kosti</vt:lpstr>
      <vt:lpstr>Prvé mechanické kalkulátory</vt:lpstr>
      <vt:lpstr>Leonardo da Vinci</vt:lpstr>
      <vt:lpstr>Wilhelm Schickard</vt:lpstr>
      <vt:lpstr>Blaise Pascal</vt:lpstr>
      <vt:lpstr> Wilhelm Gottfried von Leibniz</vt:lpstr>
      <vt:lpstr>Charles Xavier Colmar</vt:lpstr>
      <vt:lpstr>Prvé programovaťeľné stroje</vt:lpstr>
      <vt:lpstr> Joseph Marie Jacquard</vt:lpstr>
      <vt:lpstr>Charles Babbage</vt:lpstr>
      <vt:lpstr>Augusta Ada King-Noel,  grófka Lovelace</vt:lpstr>
      <vt:lpstr>Herman Hollerith</vt:lpstr>
      <vt:lpstr>Generácie počítačov</vt:lpstr>
      <vt:lpstr>0 generácia (1935-1945)</vt:lpstr>
      <vt:lpstr> Konrad Zuse</vt:lpstr>
      <vt:lpstr>Howard Aiken a Grace Hopper</vt:lpstr>
      <vt:lpstr>SAPO  (SAmočinný POčítač) </vt:lpstr>
      <vt:lpstr>1.generácia (1945-1950)</vt:lpstr>
      <vt:lpstr>COLOSSUS  (Mark 1 a mark 2)</vt:lpstr>
      <vt:lpstr>ENIAC</vt:lpstr>
      <vt:lpstr>IBM 701</vt:lpstr>
      <vt:lpstr>von Neumannova schéma</vt:lpstr>
      <vt:lpstr>Prezentácia programu PowerPoint</vt:lpstr>
      <vt:lpstr>Prezentácia programu PowerPoint</vt:lpstr>
      <vt:lpstr>2. generácia (1950-1960)</vt:lpstr>
      <vt:lpstr>Prezentácia programu PowerPoint</vt:lpstr>
      <vt:lpstr> IBM 650</vt:lpstr>
      <vt:lpstr>PDP-1 </vt:lpstr>
      <vt:lpstr>3. generácia (1960-1970)</vt:lpstr>
      <vt:lpstr>4. Generácia (1970-1990)</vt:lpstr>
      <vt:lpstr>mikroprocesory</vt:lpstr>
      <vt:lpstr>IBM PC 5150 (PERSONAL COMPUTER)</vt:lpstr>
      <vt:lpstr>5. generácia (od 1990)</vt:lpstr>
      <vt:lpstr>Prezentácia programu PowerPoint</vt:lpstr>
      <vt:lpstr>Summit (OLCF-4)</vt:lpstr>
      <vt:lpstr>6. generácia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Dejiny Počítačov</dc:title>
  <dc:creator>kavtenka@gmail.com</dc:creator>
  <cp:lastModifiedBy>kavtenka@gmail.com</cp:lastModifiedBy>
  <cp:revision>4</cp:revision>
  <dcterms:created xsi:type="dcterms:W3CDTF">2020-02-18T18:52:00Z</dcterms:created>
  <dcterms:modified xsi:type="dcterms:W3CDTF">2020-02-18T19:27:47Z</dcterms:modified>
</cp:coreProperties>
</file>