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2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142-4DED-4AEA-AAC2-285A8F96A390}" type="datetimeFigureOut">
              <a:rPr lang="sk-SK" smtClean="0"/>
              <a:pPr/>
              <a:t>18.12.2011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4E14-ACDF-44C6-9A6E-4AB89D371B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142-4DED-4AEA-AAC2-285A8F96A390}" type="datetimeFigureOut">
              <a:rPr lang="sk-SK" smtClean="0"/>
              <a:pPr/>
              <a:t>18.12.2011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4E14-ACDF-44C6-9A6E-4AB89D371B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142-4DED-4AEA-AAC2-285A8F96A390}" type="datetimeFigureOut">
              <a:rPr lang="sk-SK" smtClean="0"/>
              <a:pPr/>
              <a:t>18.12.2011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4E14-ACDF-44C6-9A6E-4AB89D371B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142-4DED-4AEA-AAC2-285A8F96A390}" type="datetimeFigureOut">
              <a:rPr lang="sk-SK" smtClean="0"/>
              <a:pPr/>
              <a:t>18.12.2011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4E14-ACDF-44C6-9A6E-4AB89D371B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142-4DED-4AEA-AAC2-285A8F96A390}" type="datetimeFigureOut">
              <a:rPr lang="sk-SK" smtClean="0"/>
              <a:pPr/>
              <a:t>18.12.2011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4E14-ACDF-44C6-9A6E-4AB89D371B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142-4DED-4AEA-AAC2-285A8F96A390}" type="datetimeFigureOut">
              <a:rPr lang="sk-SK" smtClean="0"/>
              <a:pPr/>
              <a:t>18.12.2011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4E14-ACDF-44C6-9A6E-4AB89D371B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142-4DED-4AEA-AAC2-285A8F96A390}" type="datetimeFigureOut">
              <a:rPr lang="sk-SK" smtClean="0"/>
              <a:pPr/>
              <a:t>18.12.2011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4E14-ACDF-44C6-9A6E-4AB89D371B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142-4DED-4AEA-AAC2-285A8F96A390}" type="datetimeFigureOut">
              <a:rPr lang="sk-SK" smtClean="0"/>
              <a:pPr/>
              <a:t>18.12.2011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4E14-ACDF-44C6-9A6E-4AB89D371B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142-4DED-4AEA-AAC2-285A8F96A390}" type="datetimeFigureOut">
              <a:rPr lang="sk-SK" smtClean="0"/>
              <a:pPr/>
              <a:t>18.12.2011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4E14-ACDF-44C6-9A6E-4AB89D371B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142-4DED-4AEA-AAC2-285A8F96A390}" type="datetimeFigureOut">
              <a:rPr lang="sk-SK" smtClean="0"/>
              <a:pPr/>
              <a:t>18.12.2011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4E14-ACDF-44C6-9A6E-4AB89D371B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142-4DED-4AEA-AAC2-285A8F96A390}" type="datetimeFigureOut">
              <a:rPr lang="sk-SK" smtClean="0"/>
              <a:pPr/>
              <a:t>18.12.2011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4E14-ACDF-44C6-9A6E-4AB89D371B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1142-4DED-4AEA-AAC2-285A8F96A390}" type="datetimeFigureOut">
              <a:rPr lang="sk-SK" smtClean="0"/>
              <a:pPr/>
              <a:t>18.12.2011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C4E14-ACDF-44C6-9A6E-4AB89D371B4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b/ba/Picea_pungens_USDA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.smahu.com/prco/kuk/tapety-na-plochu-priroda-stromy-28-m-a82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134"/>
            <a:ext cx="8568952" cy="642671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>
            <a:normAutofit/>
          </a:bodyPr>
          <a:lstStyle/>
          <a:p>
            <a:r>
              <a:rPr lang="sk-SK" sz="8000" dirty="0" smtClean="0"/>
              <a:t>Stromy</a:t>
            </a:r>
            <a:endParaRPr lang="sk-SK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39952" y="5949280"/>
            <a:ext cx="4680520" cy="648072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Kristína </a:t>
            </a:r>
            <a:r>
              <a:rPr lang="sk-SK" b="1" dirty="0" err="1" smtClean="0">
                <a:solidFill>
                  <a:schemeClr val="tx1"/>
                </a:solidFill>
              </a:rPr>
              <a:t>Podhorányová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smtClean="0">
                <a:solidFill>
                  <a:schemeClr val="tx1"/>
                </a:solidFill>
              </a:rPr>
              <a:t>1.A</a:t>
            </a:r>
            <a:endParaRPr lang="sk-SK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turistika.sk/foto/48/87/mid_f_normalFile10--chvojnicka-pahorkatina-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86125"/>
            <a:ext cx="3923928" cy="357187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427984" cy="1124744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Smrekovec opadavý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980729"/>
            <a:ext cx="5292080" cy="6048672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/>
              <a:t>je ihličnatý strom z čeľade </a:t>
            </a:r>
            <a:r>
              <a:rPr lang="sk-SK" dirty="0" err="1" smtClean="0"/>
              <a:t>borovicovité</a:t>
            </a:r>
            <a:endParaRPr lang="sk-SK" dirty="0" smtClean="0"/>
          </a:p>
          <a:p>
            <a:r>
              <a:rPr lang="sk-SK" dirty="0" smtClean="0"/>
              <a:t>Je známy ihlicami ktoré na rozdiel od väčšiny ostatných ihličnanov mení každý rok podobne ako listnaté dreviny</a:t>
            </a:r>
          </a:p>
          <a:p>
            <a:r>
              <a:rPr lang="sk-SK" dirty="0" smtClean="0"/>
              <a:t>Môže dorásť do výšky 50 m. Priemer kmeňa je okolo 1 m</a:t>
            </a:r>
          </a:p>
          <a:p>
            <a:r>
              <a:rPr lang="sk-SK" dirty="0" smtClean="0"/>
              <a:t>Kôru má v mladosti hladkú, žltohnedú, neskôr pozdĺžne </a:t>
            </a:r>
            <a:r>
              <a:rPr lang="sk-SK" dirty="0" err="1" smtClean="0"/>
              <a:t>rozpraskná</a:t>
            </a:r>
            <a:r>
              <a:rPr lang="sk-SK" dirty="0" smtClean="0"/>
              <a:t> na borku</a:t>
            </a:r>
          </a:p>
          <a:p>
            <a:r>
              <a:rPr lang="sk-SK" dirty="0" smtClean="0"/>
              <a:t>Ihlice na starších jedincoch vyrastajú v </a:t>
            </a:r>
            <a:r>
              <a:rPr lang="sk-SK" dirty="0" err="1" smtClean="0"/>
              <a:t>brachyrastoch</a:t>
            </a:r>
            <a:endParaRPr lang="sk-SK" dirty="0" smtClean="0"/>
          </a:p>
          <a:p>
            <a:r>
              <a:rPr lang="sk-SK" dirty="0" smtClean="0"/>
              <a:t>. Šišky majú v čase zrelosti približne 1,2 až 3,5 cm. Ich tvar je valcovitý až kužeľovitý</a:t>
            </a:r>
          </a:p>
          <a:p>
            <a:r>
              <a:rPr lang="sk-SK" dirty="0" smtClean="0"/>
              <a:t>Semená sú 3 až 4 mm dlhé, lesklé, svetlohnedé a majú hnedasté krídelko</a:t>
            </a:r>
          </a:p>
          <a:p>
            <a:r>
              <a:rPr lang="sk-SK" dirty="0" smtClean="0"/>
              <a:t>Začína rodiť v 10-15 roku</a:t>
            </a:r>
          </a:p>
          <a:p>
            <a:endParaRPr lang="sk-SK" dirty="0"/>
          </a:p>
        </p:txBody>
      </p:sp>
      <p:pic>
        <p:nvPicPr>
          <p:cNvPr id="22534" name="Picture 6" descr="http://blog.sme.sk/blog/9373/151357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635896" cy="33947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1124744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Borievka obyčajná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>
              <a:buFont typeface="Arial" pitchFamily="34" charset="0"/>
              <a:buChar char="•"/>
            </a:pPr>
            <a:r>
              <a:rPr lang="sk-SK" dirty="0" smtClean="0"/>
              <a:t>je </a:t>
            </a:r>
            <a:r>
              <a:rPr lang="sk-SK" dirty="0" err="1" smtClean="0"/>
              <a:t>kerovitá</a:t>
            </a:r>
            <a:r>
              <a:rPr lang="sk-SK" dirty="0" smtClean="0"/>
              <a:t> až stromovitá drevina z čeľade </a:t>
            </a:r>
            <a:r>
              <a:rPr lang="sk-SK" dirty="0" err="1" smtClean="0"/>
              <a:t>cyprusovité</a:t>
            </a:r>
            <a:endParaRPr lang="sk-SK" dirty="0" smtClean="0"/>
          </a:p>
          <a:p>
            <a:pPr lvl="4">
              <a:buFont typeface="Arial" pitchFamily="34" charset="0"/>
              <a:buChar char="•"/>
            </a:pPr>
            <a:r>
              <a:rPr lang="sk-SK" dirty="0" smtClean="0"/>
              <a:t>Borka je sivohnedá, šupinovitá</a:t>
            </a:r>
          </a:p>
          <a:p>
            <a:pPr lvl="4">
              <a:buFont typeface="Arial" pitchFamily="34" charset="0"/>
              <a:buChar char="•"/>
            </a:pPr>
            <a:r>
              <a:rPr lang="sk-SK" dirty="0" smtClean="0"/>
              <a:t>Ihlice sú pichľavé, majú biely pásik a sú v trojpočetných praslenoch</a:t>
            </a:r>
          </a:p>
          <a:p>
            <a:pPr lvl="6"/>
            <a:r>
              <a:rPr lang="sk-SK" dirty="0" smtClean="0"/>
              <a:t>Kvety sú dvojdomé</a:t>
            </a:r>
          </a:p>
          <a:p>
            <a:pPr lvl="6"/>
            <a:r>
              <a:rPr lang="sk-SK" dirty="0" smtClean="0"/>
              <a:t>Bobule modročiernej farby sú </a:t>
            </a:r>
            <a:r>
              <a:rPr lang="sk-SK" dirty="0" err="1" smtClean="0"/>
              <a:t>oinovatené</a:t>
            </a:r>
            <a:r>
              <a:rPr lang="sk-SK" dirty="0" smtClean="0"/>
              <a:t> a dozrievajú v treťom roku</a:t>
            </a:r>
          </a:p>
          <a:p>
            <a:pPr lvl="6"/>
            <a:r>
              <a:rPr lang="sk-SK" dirty="0" smtClean="0"/>
              <a:t>Drevina so širokým ekologickým rozpätím, hojne sa vyskytuje na slnečných suchých stráňach i v </a:t>
            </a:r>
            <a:r>
              <a:rPr lang="sk-SK" dirty="0" err="1" smtClean="0"/>
              <a:t>subalpínskom</a:t>
            </a:r>
            <a:r>
              <a:rPr lang="sk-SK" dirty="0" smtClean="0"/>
              <a:t> stupni</a:t>
            </a:r>
          </a:p>
          <a:p>
            <a:pPr lvl="6"/>
            <a:r>
              <a:rPr lang="sk-SK" dirty="0" smtClean="0"/>
              <a:t>Plody sa </a:t>
            </a:r>
            <a:r>
              <a:rPr lang="sk-SK" dirty="0" err="1" smtClean="0"/>
              <a:t>používaju</a:t>
            </a:r>
            <a:r>
              <a:rPr lang="sk-SK" dirty="0" smtClean="0"/>
              <a:t> ako korenina do jedla, prísada na výrobu borovičky</a:t>
            </a:r>
          </a:p>
          <a:p>
            <a:pPr lvl="6"/>
            <a:endParaRPr lang="sk-SK" dirty="0"/>
          </a:p>
        </p:txBody>
      </p:sp>
      <p:pic>
        <p:nvPicPr>
          <p:cNvPr id="23556" name="Picture 4" descr="http://www.bylinky.sk/xmedia/bylinky/Borievka/Borievkawe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3123506" cy="3573016"/>
          </a:xfrm>
          <a:prstGeom prst="rect">
            <a:avLst/>
          </a:prstGeom>
          <a:noFill/>
        </p:spPr>
      </p:pic>
      <p:pic>
        <p:nvPicPr>
          <p:cNvPr id="23554" name="Picture 2" descr="http://t0.gstatic.com/images?q=tbn:ANd9GcTZ6i3ASt2spf3aoggFel8ob8A38lu8cZrSFYuMfX9w_11FoU4t8OsYb-6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2304256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2.gstatic.com/images?q=tbn:ANd9GcQ71YNCjpR4iCdWmcOGzRA8Au6-yzsxaLO5vnDp-rCUarhnitTFEb9u3v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149080"/>
            <a:ext cx="4032448" cy="248704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355976" cy="836712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Smrek obyčajný</a:t>
            </a:r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3816424"/>
          </a:xfrm>
        </p:spPr>
        <p:txBody>
          <a:bodyPr>
            <a:normAutofit/>
          </a:bodyPr>
          <a:lstStyle/>
          <a:p>
            <a:r>
              <a:rPr lang="sk-SK" sz="2000" dirty="0"/>
              <a:t>J</a:t>
            </a:r>
            <a:r>
              <a:rPr lang="sk-SK" sz="2000" dirty="0" smtClean="0"/>
              <a:t>e ihličnatý strom z čeľade </a:t>
            </a:r>
            <a:r>
              <a:rPr lang="sk-SK" sz="2000" dirty="0" err="1" smtClean="0"/>
              <a:t>borovicovité</a:t>
            </a:r>
            <a:r>
              <a:rPr lang="sk-SK" sz="2000" dirty="0" smtClean="0"/>
              <a:t>. Je to najrozšírenejší strom na Slovensku. </a:t>
            </a:r>
          </a:p>
          <a:p>
            <a:r>
              <a:rPr lang="sk-SK" sz="2000" dirty="0" smtClean="0"/>
              <a:t>50-70 metrov vysoký strom </a:t>
            </a:r>
          </a:p>
          <a:p>
            <a:r>
              <a:rPr lang="sk-SK" sz="2000" dirty="0" err="1" smtClean="0"/>
              <a:t>Brachyblasty</a:t>
            </a:r>
            <a:r>
              <a:rPr lang="sk-SK" sz="2000" dirty="0" smtClean="0"/>
              <a:t> má takmer zakrpatené</a:t>
            </a:r>
          </a:p>
          <a:p>
            <a:r>
              <a:rPr lang="sk-SK" sz="2000" dirty="0" smtClean="0"/>
              <a:t>Kvitne od apríla do mája. Samčie šišky sú </a:t>
            </a:r>
            <a:r>
              <a:rPr lang="sk-SK" sz="2000" dirty="0" err="1" smtClean="0"/>
              <a:t>červenopurpurové</a:t>
            </a:r>
            <a:r>
              <a:rPr lang="sk-SK" sz="2000" dirty="0" smtClean="0"/>
              <a:t> s dĺžkou 2-2,5 cm. Samičie sú valcovité, s tvrdými šupinami a vyrastajú na koncoch vlaňajších výhonkov</a:t>
            </a:r>
          </a:p>
          <a:p>
            <a:r>
              <a:rPr lang="sk-SK" sz="2000" dirty="0" smtClean="0"/>
              <a:t>Zvláštnosťou mladých šišiek je, že rastú smerom nahor</a:t>
            </a:r>
          </a:p>
          <a:p>
            <a:r>
              <a:rPr lang="sk-SK" sz="2000" dirty="0" smtClean="0"/>
              <a:t>Semená sú tmavohnedé, na spodku končisté a majú krídlo</a:t>
            </a:r>
            <a:endParaRPr lang="sk-SK" sz="2000" dirty="0"/>
          </a:p>
        </p:txBody>
      </p:sp>
      <p:pic>
        <p:nvPicPr>
          <p:cNvPr id="4100" name="Picture 4" descr="http://www.harcarik.sk/fotoalbum/rastliny/slides/Smrek%20oby%C4%8Dajn%C3%BD%20(Picea%20abie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4788023" cy="26277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3816424" cy="1196752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Smrek pichľavý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052736"/>
            <a:ext cx="5076056" cy="5544616"/>
          </a:xfrm>
        </p:spPr>
        <p:txBody>
          <a:bodyPr>
            <a:normAutofit lnSpcReduction="10000"/>
          </a:bodyPr>
          <a:lstStyle/>
          <a:p>
            <a:r>
              <a:rPr lang="sk-SK" sz="2000" b="1" dirty="0" smtClean="0"/>
              <a:t>Smrek pichľavý</a:t>
            </a:r>
            <a:r>
              <a:rPr lang="sk-SK" sz="2000" dirty="0"/>
              <a:t> </a:t>
            </a:r>
            <a:r>
              <a:rPr lang="sk-SK" sz="2000" dirty="0" smtClean="0"/>
              <a:t>alebo </a:t>
            </a:r>
            <a:r>
              <a:rPr lang="sk-SK" sz="2000" b="1" dirty="0" smtClean="0"/>
              <a:t>strieborný smrek</a:t>
            </a:r>
            <a:r>
              <a:rPr lang="sk-SK" sz="2000" dirty="0" smtClean="0"/>
              <a:t> je strom z čeľade </a:t>
            </a:r>
            <a:r>
              <a:rPr lang="sk-SK" sz="2000" dirty="0" err="1" smtClean="0"/>
              <a:t>borovicovité</a:t>
            </a:r>
            <a:r>
              <a:rPr lang="sk-SK" sz="2000" dirty="0" smtClean="0"/>
              <a:t> pôvodom je to americký druh smreku</a:t>
            </a:r>
          </a:p>
          <a:p>
            <a:r>
              <a:rPr lang="sk-SK" sz="2000" dirty="0" smtClean="0"/>
              <a:t>Jeho kmeň je pokrytý sivohnedou rozbrázdenou borkou</a:t>
            </a:r>
          </a:p>
          <a:p>
            <a:r>
              <a:rPr lang="sk-SK" sz="2000" dirty="0" smtClean="0"/>
              <a:t>Konáre sú husté, ale v pomere ku kmeňu krátke</a:t>
            </a:r>
          </a:p>
          <a:p>
            <a:r>
              <a:rPr lang="sk-SK" sz="2000" dirty="0" smtClean="0"/>
              <a:t>Púčiky sa objavujú neskôr ako u iných druhov. Sú okrúhlo tupé, neživicové a mladé ihlice sú mäkké</a:t>
            </a:r>
          </a:p>
          <a:p>
            <a:r>
              <a:rPr lang="sk-SK" sz="2000" dirty="0" smtClean="0"/>
              <a:t>Ihlice sú štvorhranné, zakrivené a ich zafarbenie závisí od kultivaru. Mladé šišky sú zelené, dospelé </a:t>
            </a:r>
            <a:r>
              <a:rPr lang="sk-SK" sz="2000" dirty="0" err="1" smtClean="0"/>
              <a:t>pieskovohnedé</a:t>
            </a:r>
            <a:r>
              <a:rPr lang="sk-SK" sz="2000" dirty="0" smtClean="0"/>
              <a:t> s dĺžkou 5-10 cm</a:t>
            </a:r>
          </a:p>
          <a:p>
            <a:r>
              <a:rPr lang="sk-SK" sz="2000" dirty="0" smtClean="0"/>
              <a:t>Dorastá do výšky 30, prípadne až 50 metrov.</a:t>
            </a:r>
          </a:p>
          <a:p>
            <a:r>
              <a:rPr lang="sk-SK" sz="2000" dirty="0" smtClean="0"/>
              <a:t>Je to horská drevina rastúca vo výškach 2000-3000 metrov, veľmi tolerantná a prispôsobivá</a:t>
            </a:r>
          </a:p>
          <a:p>
            <a:endParaRPr lang="sk-SK" sz="2000" dirty="0"/>
          </a:p>
        </p:txBody>
      </p:sp>
      <p:pic>
        <p:nvPicPr>
          <p:cNvPr id="6146" name="Picture 2" descr="Súbor:Picea pungens USDA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810000" cy="3960440"/>
          </a:xfrm>
          <a:prstGeom prst="rect">
            <a:avLst/>
          </a:prstGeom>
          <a:noFill/>
        </p:spPr>
      </p:pic>
      <p:pic>
        <p:nvPicPr>
          <p:cNvPr id="6148" name="Picture 4" descr="http://fotky.sme.sk/foto/29110/kvitnuci-smrek-obycajny-picea-abies?type=v&amp;x=599&amp;y=7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77072"/>
            <a:ext cx="3676650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botany.cz/foto/piceaomohe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878" y="3501008"/>
            <a:ext cx="4277122" cy="3212976"/>
          </a:xfrm>
          <a:prstGeom prst="rect">
            <a:avLst/>
          </a:prstGeom>
          <a:noFill/>
        </p:spPr>
      </p:pic>
      <p:pic>
        <p:nvPicPr>
          <p:cNvPr id="16388" name="Picture 4" descr="http://www.zahrada-sk.com/images_enc/00602/006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156942" cy="269708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126876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Smrek </a:t>
            </a:r>
            <a:r>
              <a:rPr lang="sk-SK" dirty="0" err="1" smtClean="0">
                <a:solidFill>
                  <a:schemeClr val="accent3">
                    <a:lumMod val="50000"/>
                  </a:schemeClr>
                </a:solidFill>
              </a:rPr>
              <a:t>omorikový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1"/>
            <a:ext cx="8388424" cy="362900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dnes jeden z najpopulárnejších smrekov, rýchlorastúci ihličnan s úzko-kužeľovitou korunou dorastajúci do výšky 20 m, no šírky iba 3-4 m</a:t>
            </a:r>
          </a:p>
          <a:p>
            <a:r>
              <a:rPr lang="sk-SK" sz="2400" dirty="0" smtClean="0"/>
              <a:t>drevina rastie na prirodzených stanovištiach len na veľmi malom území a je tam chránená</a:t>
            </a:r>
          </a:p>
          <a:p>
            <a:r>
              <a:rPr lang="sk-SK" sz="2400" dirty="0" smtClean="0"/>
              <a:t>je vďačný za slnečné stanovište a priepustnú pôdu</a:t>
            </a:r>
          </a:p>
          <a:p>
            <a:r>
              <a:rPr lang="sk-SK" sz="2400" dirty="0" smtClean="0"/>
              <a:t>vhodný je ako solitér či na vysoké netvarované živé ploty pre svoj štíhly vzrast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astlinky.sk/inshop/catalogue/products/pictures/AbiesKoreana13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3800475" cy="31242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816424" cy="994122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Jedla Kórejská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836713"/>
            <a:ext cx="8460432" cy="3888432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/>
              <a:t>slovenský </a:t>
            </a:r>
            <a:r>
              <a:rPr lang="sk-SK" b="1" dirty="0" smtClean="0"/>
              <a:t>názov:</a:t>
            </a:r>
            <a:r>
              <a:rPr lang="sk-SK" dirty="0" smtClean="0"/>
              <a:t> </a:t>
            </a:r>
            <a:r>
              <a:rPr lang="sk-SK" dirty="0"/>
              <a:t>Jedľa biela</a:t>
            </a:r>
            <a:r>
              <a:rPr lang="sk-SK" b="1" dirty="0"/>
              <a:t> </a:t>
            </a:r>
            <a:endParaRPr lang="sk-SK" b="1" dirty="0" smtClean="0"/>
          </a:p>
          <a:p>
            <a:r>
              <a:rPr lang="sk-SK" b="1" dirty="0"/>
              <a:t>výška</a:t>
            </a:r>
            <a:r>
              <a:rPr lang="sk-SK" dirty="0"/>
              <a:t> 7 - 10 m</a:t>
            </a:r>
            <a:r>
              <a:rPr lang="sk-SK" b="1" dirty="0"/>
              <a:t> šírka</a:t>
            </a:r>
            <a:r>
              <a:rPr lang="sk-SK" dirty="0"/>
              <a:t> 2 - 3 </a:t>
            </a:r>
            <a:r>
              <a:rPr lang="sk-SK" dirty="0" smtClean="0"/>
              <a:t>m</a:t>
            </a:r>
            <a:endParaRPr lang="sk-SK" b="1" dirty="0"/>
          </a:p>
          <a:p>
            <a:r>
              <a:rPr lang="sk-SK" b="1" dirty="0"/>
              <a:t>farba ihličia</a:t>
            </a:r>
            <a:r>
              <a:rPr lang="sk-SK" dirty="0"/>
              <a:t> tmavozelená</a:t>
            </a:r>
            <a:r>
              <a:rPr lang="sk-SK" b="1" dirty="0"/>
              <a:t> </a:t>
            </a:r>
            <a:endParaRPr lang="sk-SK" b="1" dirty="0" smtClean="0"/>
          </a:p>
          <a:p>
            <a:r>
              <a:rPr lang="sk-SK" b="1" dirty="0"/>
              <a:t>pôdna </a:t>
            </a:r>
            <a:r>
              <a:rPr lang="sk-SK" b="1" dirty="0" smtClean="0"/>
              <a:t>štruktúra:</a:t>
            </a:r>
            <a:r>
              <a:rPr lang="sk-SK" dirty="0" smtClean="0"/>
              <a:t> </a:t>
            </a:r>
            <a:r>
              <a:rPr lang="sk-SK" dirty="0"/>
              <a:t>normálna až ľahká</a:t>
            </a:r>
            <a:r>
              <a:rPr lang="sk-SK" b="1" dirty="0"/>
              <a:t> pôdne pH</a:t>
            </a:r>
            <a:r>
              <a:rPr lang="sk-SK" dirty="0"/>
              <a:t> slabo kyslá až </a:t>
            </a:r>
            <a:r>
              <a:rPr lang="sk-SK" dirty="0" smtClean="0"/>
              <a:t>zásaditá</a:t>
            </a:r>
          </a:p>
          <a:p>
            <a:r>
              <a:rPr lang="sk-SK" b="1" dirty="0" smtClean="0"/>
              <a:t> </a:t>
            </a:r>
            <a:r>
              <a:rPr lang="sk-SK" b="1" dirty="0"/>
              <a:t>zásobenie </a:t>
            </a:r>
            <a:r>
              <a:rPr lang="sk-SK" b="1" dirty="0" smtClean="0"/>
              <a:t>živinami:</a:t>
            </a:r>
            <a:r>
              <a:rPr lang="sk-SK" dirty="0" smtClean="0"/>
              <a:t> normálne </a:t>
            </a:r>
            <a:r>
              <a:rPr lang="sk-SK" dirty="0"/>
              <a:t>až bohaté</a:t>
            </a:r>
            <a:r>
              <a:rPr lang="sk-SK" b="1" dirty="0"/>
              <a:t> </a:t>
            </a:r>
            <a:endParaRPr lang="sk-SK" b="1" dirty="0" smtClean="0"/>
          </a:p>
          <a:p>
            <a:r>
              <a:rPr lang="sk-SK" b="1" dirty="0" smtClean="0"/>
              <a:t>vhodnosť výsadby:</a:t>
            </a:r>
            <a:r>
              <a:rPr lang="sk-SK" dirty="0" smtClean="0"/>
              <a:t> </a:t>
            </a:r>
            <a:r>
              <a:rPr lang="sk-SK" dirty="0"/>
              <a:t>parky, záhrady, solitér, skupinky</a:t>
            </a:r>
            <a:br>
              <a:rPr lang="sk-SK" dirty="0"/>
            </a:b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biospotrebitel.sk/foto-galeria/img/borovica-lesna-v-z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0"/>
            <a:ext cx="2699792" cy="3456384"/>
          </a:xfrm>
          <a:prstGeom prst="rect">
            <a:avLst/>
          </a:prstGeom>
          <a:noFill/>
        </p:spPr>
      </p:pic>
      <p:pic>
        <p:nvPicPr>
          <p:cNvPr id="18434" name="Picture 2" descr="http://www.ta3k.sk/bio/components/com_virtuemart/shop_image/product/borovica%20lesn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286250" cy="29718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3851920" cy="936104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Borovica lesná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052737"/>
            <a:ext cx="6660232" cy="4320480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/>
              <a:t>je najrozšírenejší a najskromnejší strom, rastie od mokradí až po piesky, nevadí mu sucho, vysoké teploty ani mráz, náročný je akurát na slnko</a:t>
            </a:r>
          </a:p>
          <a:p>
            <a:r>
              <a:rPr lang="sk-SK" dirty="0" smtClean="0"/>
              <a:t>Vždyzelený ihličnan. Jedná sa o stredne veľký strom . Koruna mladých stromov je pravidelne kužeľovitá, konáre vyrastajú v praslenoch</a:t>
            </a:r>
          </a:p>
          <a:p>
            <a:r>
              <a:rPr lang="sk-SK" dirty="0" smtClean="0"/>
              <a:t>Kôra je červenkastá alebo hnedosivá na spodnej časti </a:t>
            </a:r>
            <a:r>
              <a:rPr lang="sk-SK" dirty="0" err="1" smtClean="0"/>
              <a:t>kmeńa</a:t>
            </a:r>
            <a:r>
              <a:rPr lang="sk-SK" dirty="0" smtClean="0"/>
              <a:t>, ale smerom nahor sa mení na tehlovočervenú</a:t>
            </a:r>
          </a:p>
          <a:p>
            <a:r>
              <a:rPr lang="sk-SK" dirty="0" smtClean="0"/>
              <a:t> Ihlice rastú po dvoch, sú </a:t>
            </a:r>
            <a:r>
              <a:rPr lang="sk-SK" dirty="0" err="1" smtClean="0"/>
              <a:t>šedozelenej</a:t>
            </a:r>
            <a:r>
              <a:rPr lang="sk-SK" dirty="0" smtClean="0"/>
              <a:t> alebo </a:t>
            </a:r>
            <a:r>
              <a:rPr lang="sk-SK" dirty="0" err="1" smtClean="0"/>
              <a:t>namodralej</a:t>
            </a:r>
            <a:r>
              <a:rPr lang="sk-SK" dirty="0" smtClean="0"/>
              <a:t> farby, 5 až 7 cm dlhé</a:t>
            </a:r>
          </a:p>
          <a:p>
            <a:r>
              <a:rPr lang="sk-SK" dirty="0" smtClean="0"/>
              <a:t>Samičie šišky rastú jednotlivo alebo vo zväzočkoch po 2 až 3, sú jasne zelené a kužeľovito vajcovité.</a:t>
            </a:r>
          </a:p>
          <a:p>
            <a:r>
              <a:rPr lang="sk-SK" dirty="0" smtClean="0"/>
              <a:t>Dozreté šišky sú asi 5-8 cm dlhé</a:t>
            </a: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reviny.sk/img_dreviny/00009d-borovica-cierna-poddruh-nigra-pinus-nigra-subspecies-n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717032"/>
            <a:ext cx="4283968" cy="299695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72408" cy="936104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Borovica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čierna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908721"/>
            <a:ext cx="8686800" cy="3096344"/>
          </a:xfrm>
        </p:spPr>
        <p:txBody>
          <a:bodyPr>
            <a:normAutofit fontScale="85000" lnSpcReduction="10000"/>
          </a:bodyPr>
          <a:lstStyle/>
          <a:p>
            <a:r>
              <a:rPr lang="sk-SK" b="1" dirty="0" smtClean="0"/>
              <a:t>Borovica čierna</a:t>
            </a:r>
            <a:r>
              <a:rPr lang="sk-SK" dirty="0"/>
              <a:t> </a:t>
            </a:r>
            <a:r>
              <a:rPr lang="sk-SK" dirty="0" smtClean="0"/>
              <a:t>je </a:t>
            </a:r>
            <a:r>
              <a:rPr lang="sk-SK" dirty="0"/>
              <a:t>nahosemenná rastlina</a:t>
            </a:r>
            <a:r>
              <a:rPr lang="sk-SK" dirty="0" smtClean="0"/>
              <a:t> z čeľade </a:t>
            </a:r>
            <a:r>
              <a:rPr lang="sk-SK" dirty="0" err="1" smtClean="0"/>
              <a:t>borovicovité</a:t>
            </a:r>
            <a:endParaRPr lang="sk-SK" dirty="0" smtClean="0"/>
          </a:p>
          <a:p>
            <a:r>
              <a:rPr lang="sk-SK" dirty="0" smtClean="0"/>
              <a:t>Je charakteristická hrubšími ihlicami s dĺžkou minimálne 10 cm </a:t>
            </a:r>
          </a:p>
          <a:p>
            <a:r>
              <a:rPr lang="sk-SK" dirty="0" smtClean="0"/>
              <a:t>A </a:t>
            </a:r>
            <a:r>
              <a:rPr lang="sk-SK" dirty="0" err="1" smtClean="0"/>
              <a:t>nerozpadavými</a:t>
            </a:r>
            <a:r>
              <a:rPr lang="sk-SK" dirty="0" smtClean="0"/>
              <a:t> šiškami s hrubými semennými šupinami</a:t>
            </a:r>
          </a:p>
          <a:p>
            <a:r>
              <a:rPr lang="sk-SK" dirty="0" smtClean="0"/>
              <a:t>Ihlice vyrastajú na skrátených konárikoch - </a:t>
            </a:r>
            <a:r>
              <a:rPr lang="sk-SK" dirty="0" err="1" smtClean="0"/>
              <a:t>brachyblastoch</a:t>
            </a:r>
            <a:r>
              <a:rPr lang="sk-SK" dirty="0" smtClean="0"/>
              <a:t> - vo zväzočkoch po dvoch.</a:t>
            </a:r>
          </a:p>
          <a:p>
            <a:endParaRPr lang="sk-SK" dirty="0"/>
          </a:p>
        </p:txBody>
      </p:sp>
      <p:pic>
        <p:nvPicPr>
          <p:cNvPr id="19460" name="Picture 4" descr="http://www.nahuby.sk/images/fotosutaz/2010/03/21/Pinus-nigra/monika_zaklaiova_190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3960440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716016" cy="119675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Borovica limbová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760640"/>
          </a:xfrm>
        </p:spPr>
        <p:txBody>
          <a:bodyPr>
            <a:normAutofit fontScale="92500" lnSpcReduction="20000"/>
          </a:bodyPr>
          <a:lstStyle/>
          <a:p>
            <a:pPr lvl="5"/>
            <a:r>
              <a:rPr lang="sk-SK" sz="2400" dirty="0" smtClean="0"/>
              <a:t>je svetlomilný vysokohorský ihličnatý</a:t>
            </a:r>
            <a:r>
              <a:rPr lang="sk-SK" sz="2400" dirty="0"/>
              <a:t> </a:t>
            </a:r>
            <a:r>
              <a:rPr lang="sk-SK" sz="2400" dirty="0" smtClean="0"/>
              <a:t>strom, rastúci roztrúsene pozdĺž hornej hranice lesa.</a:t>
            </a:r>
          </a:p>
          <a:p>
            <a:pPr lvl="5"/>
            <a:r>
              <a:rPr lang="sk-SK" sz="2400" dirty="0" smtClean="0"/>
              <a:t>Dožíva sa vysokého veku , 400 a údajne až 1000 rokov</a:t>
            </a:r>
          </a:p>
          <a:p>
            <a:pPr lvl="5"/>
            <a:r>
              <a:rPr lang="sk-SK" sz="2400" dirty="0" smtClean="0"/>
              <a:t>Je veľmi mrazuvzdorná, znáša nízke teploty až −60 °C</a:t>
            </a:r>
          </a:p>
          <a:p>
            <a:pPr lvl="5"/>
            <a:r>
              <a:rPr lang="sk-SK" sz="2400" dirty="0" smtClean="0"/>
              <a:t>Dorastá do výšky približne 20 m. Má priebežný rovný kmeň a hustú kužeľovitú až valcovitú korunu</a:t>
            </a:r>
          </a:p>
          <a:p>
            <a:pPr lvl="5"/>
            <a:r>
              <a:rPr lang="sk-SK" sz="2400" dirty="0"/>
              <a:t>Púčiky</a:t>
            </a:r>
            <a:r>
              <a:rPr lang="sk-SK" sz="2400" dirty="0" smtClean="0"/>
              <a:t> majú široko vajcovitý tvar, veľkosť 7-10mm sú </a:t>
            </a:r>
            <a:r>
              <a:rPr lang="sk-SK" sz="2400" dirty="0" err="1" smtClean="0"/>
              <a:t>živicovité</a:t>
            </a:r>
            <a:r>
              <a:rPr lang="sk-SK" sz="2400" dirty="0" smtClean="0"/>
              <a:t> so svetlými okrajmi šupín. Ihlice rastú po 5 na </a:t>
            </a:r>
            <a:r>
              <a:rPr lang="sk-SK" sz="2400" dirty="0" err="1" smtClean="0"/>
              <a:t>brachyrastoch</a:t>
            </a:r>
            <a:r>
              <a:rPr lang="sk-SK" sz="2400" dirty="0" smtClean="0"/>
              <a:t> dlhé 5-12 cm</a:t>
            </a:r>
          </a:p>
          <a:p>
            <a:pPr lvl="5"/>
            <a:r>
              <a:rPr lang="sk-SK" sz="2400" dirty="0" smtClean="0"/>
              <a:t>. Šišky sú vzpriamené, zrelé majú dĺžku 5-8cm</a:t>
            </a:r>
          </a:p>
          <a:p>
            <a:pPr lvl="5"/>
            <a:r>
              <a:rPr lang="sk-SK" sz="2400" dirty="0" smtClean="0"/>
              <a:t>Je jednodomá</a:t>
            </a:r>
          </a:p>
          <a:p>
            <a:pPr lvl="5"/>
            <a:r>
              <a:rPr lang="sk-SK" sz="2400" dirty="0" smtClean="0"/>
              <a:t>Semená sú 8-10 mm dlhé, bez krídel, hranaté a hrdzavohnedé. Rozširujú ich vtáky</a:t>
            </a:r>
            <a:r>
              <a:rPr lang="sk-SK" sz="2400" dirty="0"/>
              <a:t> </a:t>
            </a:r>
            <a:r>
              <a:rPr lang="sk-SK" sz="2400" dirty="0" smtClean="0"/>
              <a:t>a hlodavce</a:t>
            </a:r>
          </a:p>
          <a:p>
            <a:pPr lvl="5"/>
            <a:r>
              <a:rPr lang="sk-SK" dirty="0" smtClean="0"/>
              <a:t>Rastie veľmi pomaly, 10- ročné dosahujú výšku približne 1-1,5 m. Rast vrcholí vo veku 150-200 rokov a končí až vo veku 400 rokov</a:t>
            </a:r>
            <a:endParaRPr lang="sk-SK" sz="2400" dirty="0"/>
          </a:p>
        </p:txBody>
      </p:sp>
      <p:pic>
        <p:nvPicPr>
          <p:cNvPr id="20482" name="Picture 2" descr="http://upload.wikimedia.org/wikipedia/commons/thumb/8/8a/Pinus_cembra20080705.jpg/260px-Pinus_cembra20080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476500" cy="3695701"/>
          </a:xfrm>
          <a:prstGeom prst="rect">
            <a:avLst/>
          </a:prstGeom>
          <a:noFill/>
        </p:spPr>
      </p:pic>
      <p:pic>
        <p:nvPicPr>
          <p:cNvPr id="20484" name="Picture 4" descr="http://www.quark.sk/assets/Uploads/Clanky/2009/December/_resampled/ResizedImage215176-Saniga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97152"/>
            <a:ext cx="2047875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1.gstatic.com/images?q=tbn:ANd9GcT0FiBfeNkMlJOUXcNETwLymC-zBe-MfseWxQLZhV5WdhX0wVK-6LjL3pS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238375" cy="204787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851920" cy="1124744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</a:rPr>
              <a:t>Borovica horská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sk-SK" b="1" dirty="0" smtClean="0"/>
              <a:t>Kosodrevina</a:t>
            </a:r>
          </a:p>
          <a:p>
            <a:r>
              <a:rPr lang="sk-SK" dirty="0" smtClean="0"/>
              <a:t>Je to ihličnatý strom </a:t>
            </a:r>
            <a:r>
              <a:rPr lang="sk-SK" dirty="0" err="1" smtClean="0"/>
              <a:t>krovistého</a:t>
            </a:r>
            <a:r>
              <a:rPr lang="sk-SK" dirty="0" smtClean="0"/>
              <a:t> vzrastu bez hlavného koreňa</a:t>
            </a:r>
          </a:p>
          <a:p>
            <a:r>
              <a:rPr lang="sk-SK" dirty="0" smtClean="0"/>
              <a:t>Dorastá do výšky 1-2 metre a vyskytuje sa prevažne v horských oblastiach nad hornou hranicou lesa, poprípade v nižších polohách na rašeliniskách alebo </a:t>
            </a:r>
            <a:r>
              <a:rPr lang="sk-SK" dirty="0" err="1" smtClean="0"/>
              <a:t>vrchovištiach</a:t>
            </a:r>
            <a:endParaRPr lang="sk-SK" dirty="0" smtClean="0"/>
          </a:p>
          <a:p>
            <a:r>
              <a:rPr lang="sk-SK" dirty="0" smtClean="0"/>
              <a:t>Letokruhy svetlo zelené, neskôr hnedé až </a:t>
            </a:r>
            <a:r>
              <a:rPr lang="sk-SK" dirty="0" err="1" smtClean="0"/>
              <a:t>čiernošedé</a:t>
            </a:r>
            <a:r>
              <a:rPr lang="sk-SK" dirty="0" smtClean="0"/>
              <a:t>, holé</a:t>
            </a:r>
          </a:p>
          <a:p>
            <a:r>
              <a:rPr lang="sk-SK" dirty="0" smtClean="0"/>
              <a:t>Ihličie po dvoch, husto obrastajú vetvy, 3-8 cm dlhé, </a:t>
            </a:r>
          </a:p>
          <a:p>
            <a:r>
              <a:rPr lang="sk-SK" dirty="0" smtClean="0"/>
              <a:t>prieduchmi. Šišky sú symetrické, jednotlivé alebo v lôžkach, vajíčkovo </a:t>
            </a:r>
            <a:r>
              <a:rPr lang="sk-SK" dirty="0" err="1" smtClean="0"/>
              <a:t>kuželovité</a:t>
            </a:r>
            <a:r>
              <a:rPr lang="sk-SK" dirty="0" smtClean="0"/>
              <a:t>, prisadnuté alebo krátko </a:t>
            </a:r>
            <a:r>
              <a:rPr lang="sk-SK" dirty="0" err="1" smtClean="0"/>
              <a:t>stopkovité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026" name="Picture 2" descr="http://upload.wikimedia.org/wikipedia/commons/thumb/9/97/Pinus_mugo_1.jpg/250px-Pinus_mu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2381250" cy="17907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713</Words>
  <Application>Microsoft Office PowerPoint</Application>
  <PresentationFormat>Prezentácia na obrazovke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Stromy</vt:lpstr>
      <vt:lpstr>Smrek obyčajný</vt:lpstr>
      <vt:lpstr>Smrek pichľavý</vt:lpstr>
      <vt:lpstr>Smrek omorikový</vt:lpstr>
      <vt:lpstr>Jedla Kórejská</vt:lpstr>
      <vt:lpstr>Borovica lesná</vt:lpstr>
      <vt:lpstr>Borovica čierna</vt:lpstr>
      <vt:lpstr>Borovica limbová</vt:lpstr>
      <vt:lpstr>Borovica horská</vt:lpstr>
      <vt:lpstr>Smrekovec opadavý</vt:lpstr>
      <vt:lpstr>Borievka obyčajná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Stromy</dc:title>
  <dc:creator>JAN-text</dc:creator>
  <cp:lastModifiedBy>JAN-text</cp:lastModifiedBy>
  <cp:revision>10</cp:revision>
  <dcterms:created xsi:type="dcterms:W3CDTF">2011-12-13T14:43:19Z</dcterms:created>
  <dcterms:modified xsi:type="dcterms:W3CDTF">2011-12-18T12:43:17Z</dcterms:modified>
</cp:coreProperties>
</file>