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4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4660"/>
  </p:normalViewPr>
  <p:slideViewPr>
    <p:cSldViewPr>
      <p:cViewPr varScale="1">
        <p:scale>
          <a:sx n="102" d="100"/>
          <a:sy n="102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E41-C8CF-44E6-BD0A-5616F8298E79}" type="datetimeFigureOut">
              <a:rPr lang="cs-CZ" smtClean="0"/>
              <a:pPr/>
              <a:t>8.1.2012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4DF-9883-4A89-B2C9-675FE4E4E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E41-C8CF-44E6-BD0A-5616F8298E79}" type="datetimeFigureOut">
              <a:rPr lang="cs-CZ" smtClean="0"/>
              <a:pPr/>
              <a:t>8.1.2012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4DF-9883-4A89-B2C9-675FE4E4E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E41-C8CF-44E6-BD0A-5616F8298E79}" type="datetimeFigureOut">
              <a:rPr lang="cs-CZ" smtClean="0"/>
              <a:pPr/>
              <a:t>8.1.2012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4DF-9883-4A89-B2C9-675FE4E4E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E41-C8CF-44E6-BD0A-5616F8298E79}" type="datetimeFigureOut">
              <a:rPr lang="cs-CZ" smtClean="0"/>
              <a:pPr/>
              <a:t>8.1.2012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4DF-9883-4A89-B2C9-675FE4E4E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E41-C8CF-44E6-BD0A-5616F8298E79}" type="datetimeFigureOut">
              <a:rPr lang="cs-CZ" smtClean="0"/>
              <a:pPr/>
              <a:t>8.1.2012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4DF-9883-4A89-B2C9-675FE4E4E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E41-C8CF-44E6-BD0A-5616F8298E79}" type="datetimeFigureOut">
              <a:rPr lang="cs-CZ" smtClean="0"/>
              <a:pPr/>
              <a:t>8.1.2012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4DF-9883-4A89-B2C9-675FE4E4E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E41-C8CF-44E6-BD0A-5616F8298E79}" type="datetimeFigureOut">
              <a:rPr lang="cs-CZ" smtClean="0"/>
              <a:pPr/>
              <a:t>8.1.2012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4DF-9883-4A89-B2C9-675FE4E4E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E41-C8CF-44E6-BD0A-5616F8298E79}" type="datetimeFigureOut">
              <a:rPr lang="cs-CZ" smtClean="0"/>
              <a:pPr/>
              <a:t>8.1.2012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4DF-9883-4A89-B2C9-675FE4E4E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E41-C8CF-44E6-BD0A-5616F8298E79}" type="datetimeFigureOut">
              <a:rPr lang="cs-CZ" smtClean="0"/>
              <a:pPr/>
              <a:t>8.1.2012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4DF-9883-4A89-B2C9-675FE4E4E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E41-C8CF-44E6-BD0A-5616F8298E79}" type="datetimeFigureOut">
              <a:rPr lang="cs-CZ" smtClean="0"/>
              <a:pPr/>
              <a:t>8.1.2012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4DF-9883-4A89-B2C9-675FE4E4E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E41-C8CF-44E6-BD0A-5616F8298E79}" type="datetimeFigureOut">
              <a:rPr lang="cs-CZ" smtClean="0"/>
              <a:pPr/>
              <a:t>8.1.2012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4DF-9883-4A89-B2C9-675FE4E4E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0E41-C8CF-44E6-BD0A-5616F8298E79}" type="datetimeFigureOut">
              <a:rPr lang="cs-CZ" smtClean="0"/>
              <a:pPr/>
              <a:t>8.1.2012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894DF-9883-4A89-B2C9-675FE4E4E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Listnat</a:t>
            </a:r>
            <a:r>
              <a:rPr lang="sk-SK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é dreviny </a:t>
            </a:r>
            <a:endParaRPr lang="cs-CZ" sz="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Natália </a:t>
            </a: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Vyhnalová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</a:t>
            </a:r>
          </a:p>
          <a:p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I.A 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00B050"/>
                </a:solidFill>
                <a:latin typeface="Adobe Caslon Pro Bold" pitchFamily="18" charset="-18"/>
                <a:cs typeface="Andalus" pitchFamily="18" charset="-78"/>
              </a:rPr>
              <a:t>Výskyt : </a:t>
            </a:r>
            <a:endParaRPr lang="cs-CZ" sz="4000" dirty="0">
              <a:solidFill>
                <a:srgbClr val="00B050"/>
              </a:solidFill>
              <a:latin typeface="Adobe Caslon Pro Bold" pitchFamily="18" charset="-18"/>
              <a:cs typeface="Andalus" pitchFamily="18" charset="-78"/>
            </a:endParaRPr>
          </a:p>
        </p:txBody>
      </p:sp>
      <p:pic>
        <p:nvPicPr>
          <p:cNvPr id="5" name="Zástupný symbol obsahu 4" descr="ribesalpinumher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916832"/>
            <a:ext cx="5719324" cy="3672408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7800" indent="-177800">
              <a:buFont typeface="Arial" pitchFamily="34" charset="0"/>
              <a:buChar char="•"/>
            </a:pPr>
            <a:r>
              <a:rPr lang="sk-SK" sz="2400" dirty="0" smtClean="0"/>
              <a:t>celá </a:t>
            </a:r>
            <a:r>
              <a:rPr lang="sk-SK" sz="2400" dirty="0" smtClean="0"/>
              <a:t>Európa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sk-SK" sz="2400" dirty="0" smtClean="0"/>
              <a:t>Sibír </a:t>
            </a:r>
            <a:endParaRPr lang="sk-SK" sz="24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sk-SK" sz="2400" dirty="0" smtClean="0"/>
              <a:t>východná  </a:t>
            </a:r>
            <a:r>
              <a:rPr lang="sk-SK" sz="2400" dirty="0" smtClean="0"/>
              <a:t>Ázia </a:t>
            </a:r>
          </a:p>
          <a:p>
            <a:endParaRPr lang="sk-SK" sz="2400" dirty="0" smtClean="0"/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</a:t>
            </a:r>
            <a:r>
              <a:rPr lang="sk-SK" sz="2400" dirty="0" smtClean="0"/>
              <a:t>skalnaté </a:t>
            </a:r>
            <a:r>
              <a:rPr lang="sk-SK" sz="2400" dirty="0" smtClean="0"/>
              <a:t>svahy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</a:t>
            </a:r>
            <a:r>
              <a:rPr lang="sk-SK" sz="2400" dirty="0" smtClean="0"/>
              <a:t>presvetlené </a:t>
            </a:r>
            <a:r>
              <a:rPr lang="sk-SK" sz="2400" dirty="0" smtClean="0"/>
              <a:t>lesy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endParaRPr lang="sk-SK" sz="2400" dirty="0" smtClean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00B050"/>
                </a:solidFill>
                <a:latin typeface="Adobe Caslon Pro Bold" pitchFamily="18" charset="-18"/>
                <a:cs typeface="AngsanaUPC" pitchFamily="18" charset="-34"/>
              </a:rPr>
              <a:t>Ríbezľa  : </a:t>
            </a:r>
            <a:endParaRPr lang="cs-CZ" sz="3200" dirty="0" smtClean="0">
              <a:solidFill>
                <a:srgbClr val="00B050"/>
              </a:solidFill>
              <a:latin typeface="Adobe Caslon Pro Bold" pitchFamily="18" charset="-18"/>
              <a:cs typeface="AngsanaUPC" pitchFamily="18" charset="-34"/>
            </a:endParaRPr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   Menší ker hustého vzrastu bez tŕňov. Dorastá do výšky asi dvoch metrov. Má nerovnomerný kríkovitý tvar. Rastie roztrúsene</a:t>
            </a:r>
            <a:r>
              <a:rPr lang="en-US" dirty="0" smtClean="0"/>
              <a:t>          </a:t>
            </a:r>
            <a:r>
              <a:rPr lang="sk-SK" dirty="0" smtClean="0"/>
              <a:t> v lesoch.</a:t>
            </a:r>
            <a:endParaRPr lang="cs-CZ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00B050"/>
                </a:solidFill>
                <a:latin typeface="Adobe Caslon Pro Bold" pitchFamily="18" charset="-18"/>
              </a:rPr>
              <a:t>Korene: </a:t>
            </a:r>
          </a:p>
        </p:txBody>
      </p:sp>
      <p:sp>
        <p:nvSpPr>
          <p:cNvPr id="12" name="Zástupný symbol obsahu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 err="1" smtClean="0"/>
              <a:t>t</a:t>
            </a:r>
            <a:r>
              <a:rPr lang="en-US" dirty="0" err="1" smtClean="0"/>
              <a:t>enk</a:t>
            </a:r>
            <a:r>
              <a:rPr lang="sk-SK" dirty="0" smtClean="0"/>
              <a:t>é</a:t>
            </a:r>
          </a:p>
          <a:p>
            <a:r>
              <a:rPr lang="sk-SK" dirty="0" smtClean="0"/>
              <a:t>rozvetvené – hlavný koreň plus                                     vedľajšie</a:t>
            </a:r>
            <a:endParaRPr lang="cs-CZ" dirty="0"/>
          </a:p>
        </p:txBody>
      </p:sp>
      <p:pic>
        <p:nvPicPr>
          <p:cNvPr id="7" name="Obrázok 6" descr="vysad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068960"/>
            <a:ext cx="2540000" cy="3530600"/>
          </a:xfrm>
          <a:prstGeom prst="rect">
            <a:avLst/>
          </a:prstGeom>
        </p:spPr>
      </p:pic>
      <p:pic>
        <p:nvPicPr>
          <p:cNvPr id="13" name="Obrázok 12" descr="ivelina_assyova_165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509120"/>
            <a:ext cx="2895600" cy="205232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Stonka :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drevnatá</a:t>
            </a:r>
          </a:p>
          <a:p>
            <a:r>
              <a:rPr lang="sk-SK" dirty="0" smtClean="0"/>
              <a:t>bez tŕňov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Listy: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54013" indent="-354013"/>
            <a:r>
              <a:rPr lang="sk-SK" dirty="0" smtClean="0"/>
              <a:t>okrúhly až vajcový tvar</a:t>
            </a:r>
          </a:p>
          <a:p>
            <a:pPr marL="354013" indent="-354013"/>
            <a:r>
              <a:rPr lang="sk-SK" dirty="0" smtClean="0"/>
              <a:t>zúbkatý okraj</a:t>
            </a:r>
          </a:p>
          <a:p>
            <a:pPr marL="354013" indent="-354013"/>
            <a:r>
              <a:rPr lang="sk-SK" dirty="0" smtClean="0"/>
              <a:t>na </a:t>
            </a:r>
            <a:r>
              <a:rPr lang="sk-SK" dirty="0" smtClean="0"/>
              <a:t>koncoch  tupé </a:t>
            </a:r>
          </a:p>
          <a:p>
            <a:pPr marL="354013" indent="-354013"/>
            <a:r>
              <a:rPr lang="sk-SK" dirty="0" smtClean="0"/>
              <a:t>tri až päť laločnaté </a:t>
            </a:r>
            <a:endParaRPr lang="cs-CZ" dirty="0"/>
          </a:p>
        </p:txBody>
      </p:sp>
      <p:pic>
        <p:nvPicPr>
          <p:cNvPr id="7170" name="Picture 2" descr="http://botany.cz/foto/ribesalpin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2052228" cy="2736304"/>
          </a:xfrm>
          <a:prstGeom prst="rect">
            <a:avLst/>
          </a:prstGeom>
          <a:noFill/>
        </p:spPr>
      </p:pic>
      <p:pic>
        <p:nvPicPr>
          <p:cNvPr id="8" name="Obrázok 7" descr="ivelina_assyova_165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748" y="3501008"/>
            <a:ext cx="3109558" cy="234035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Kvety 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Plody: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 smtClean="0"/>
              <a:t>výrazné červené bobule </a:t>
            </a:r>
          </a:p>
          <a:p>
            <a:r>
              <a:rPr lang="sk-SK" dirty="0" err="1" smtClean="0"/>
              <a:t>čiatočne</a:t>
            </a:r>
            <a:r>
              <a:rPr lang="sk-SK" dirty="0" smtClean="0"/>
              <a:t> priesvitné</a:t>
            </a:r>
          </a:p>
          <a:p>
            <a:r>
              <a:rPr lang="sk-SK" dirty="0" smtClean="0"/>
              <a:t>bez chuti </a:t>
            </a:r>
          </a:p>
          <a:p>
            <a:endParaRPr lang="cs-CZ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drobné</a:t>
            </a:r>
          </a:p>
          <a:p>
            <a:r>
              <a:rPr lang="sk-SK" dirty="0" smtClean="0"/>
              <a:t>žltozelené  </a:t>
            </a:r>
          </a:p>
          <a:p>
            <a:r>
              <a:rPr lang="sk-SK" dirty="0" smtClean="0"/>
              <a:t>v </a:t>
            </a:r>
            <a:r>
              <a:rPr lang="sk-SK" dirty="0" smtClean="0"/>
              <a:t>strapcoch</a:t>
            </a:r>
          </a:p>
          <a:p>
            <a:r>
              <a:rPr lang="sk-SK" dirty="0" smtClean="0"/>
              <a:t>rastú vzpriamene   </a:t>
            </a:r>
            <a:endParaRPr lang="cs-CZ" dirty="0"/>
          </a:p>
        </p:txBody>
      </p:sp>
      <p:pic>
        <p:nvPicPr>
          <p:cNvPr id="10" name="Obrázok 9" descr="p_p_165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573016"/>
            <a:ext cx="3648405" cy="2736304"/>
          </a:xfrm>
          <a:prstGeom prst="rect">
            <a:avLst/>
          </a:prstGeom>
        </p:spPr>
      </p:pic>
      <p:pic>
        <p:nvPicPr>
          <p:cNvPr id="11" name="Obrázok 10" descr="ribesalpinum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77072"/>
            <a:ext cx="1836204" cy="244827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00B050"/>
                </a:solidFill>
                <a:latin typeface="Adobe Caslon Pro Bold" pitchFamily="18" charset="-18"/>
              </a:rPr>
              <a:t>Využitie: </a:t>
            </a:r>
            <a:endParaRPr lang="cs-CZ" sz="40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pic>
        <p:nvPicPr>
          <p:cNvPr id="10" name="Zástupný symbol obsahu 9" descr="Ribes%20alpinum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628800"/>
            <a:ext cx="4834880" cy="3626160"/>
          </a:xfrm>
        </p:spPr>
      </p:pic>
      <p:sp>
        <p:nvSpPr>
          <p:cNvPr id="9" name="Zástupný symbol textu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7800" indent="-177800">
              <a:buFont typeface="Arial" pitchFamily="34" charset="0"/>
              <a:buChar char="•"/>
              <a:tabLst>
                <a:tab pos="354013" algn="l"/>
              </a:tabLst>
            </a:pPr>
            <a:r>
              <a:rPr lang="sk-SK" sz="2800" dirty="0" smtClean="0"/>
              <a:t>podrast do tieňa</a:t>
            </a:r>
          </a:p>
          <a:p>
            <a:pPr marL="177800" indent="-177800">
              <a:tabLst>
                <a:tab pos="354013" algn="l"/>
              </a:tabLst>
            </a:pPr>
            <a:endParaRPr lang="sk-SK" sz="2800" dirty="0" smtClean="0"/>
          </a:p>
          <a:p>
            <a:pPr marL="177800" indent="-177800">
              <a:buFont typeface="Arial" pitchFamily="34" charset="0"/>
              <a:buChar char="•"/>
              <a:tabLst>
                <a:tab pos="354013" algn="l"/>
              </a:tabLst>
            </a:pPr>
            <a:r>
              <a:rPr lang="sk-SK" sz="2800" dirty="0" smtClean="0"/>
              <a:t>do </a:t>
            </a:r>
            <a:r>
              <a:rPr lang="sk-SK" sz="2800" dirty="0" smtClean="0"/>
              <a:t>skupín živých          plotov</a:t>
            </a:r>
          </a:p>
          <a:p>
            <a:pPr marL="177800" indent="-177800">
              <a:buFont typeface="Arial" pitchFamily="34" charset="0"/>
              <a:buChar char="•"/>
              <a:tabLst>
                <a:tab pos="354013" algn="l"/>
              </a:tabLst>
            </a:pPr>
            <a:endParaRPr lang="sk-SK" sz="2800" dirty="0" smtClean="0"/>
          </a:p>
          <a:p>
            <a:pPr marL="177800" indent="-177800">
              <a:buFont typeface="Arial" pitchFamily="34" charset="0"/>
              <a:buChar char="•"/>
              <a:tabLst>
                <a:tab pos="354013" algn="l"/>
              </a:tabLst>
            </a:pPr>
            <a:r>
              <a:rPr lang="sk-SK" sz="2800" dirty="0" smtClean="0"/>
              <a:t>do </a:t>
            </a:r>
            <a:r>
              <a:rPr lang="sk-SK" sz="2800" dirty="0" smtClean="0"/>
              <a:t>skaliek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Hloh obyčajný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968552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/>
              <a:t>Latinský názov: </a:t>
            </a:r>
            <a:endParaRPr lang="sk-SK" sz="4800" dirty="0" smtClean="0"/>
          </a:p>
          <a:p>
            <a:r>
              <a:rPr lang="cs-CZ" sz="2400" dirty="0" err="1" smtClean="0"/>
              <a:t>Crataegus</a:t>
            </a:r>
            <a:r>
              <a:rPr lang="cs-CZ" sz="2400" dirty="0" smtClean="0"/>
              <a:t> </a:t>
            </a:r>
            <a:r>
              <a:rPr lang="cs-CZ" sz="2400" dirty="0" err="1" smtClean="0"/>
              <a:t>laevigata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Ľudový názov: </a:t>
            </a:r>
          </a:p>
          <a:p>
            <a:r>
              <a:rPr lang="sk-SK" sz="2400" dirty="0" smtClean="0"/>
              <a:t>nepoužíva sa </a:t>
            </a:r>
            <a:endParaRPr lang="en-US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Čeľaď: </a:t>
            </a:r>
          </a:p>
          <a:p>
            <a:r>
              <a:rPr lang="en-US" sz="2400" dirty="0" err="1" smtClean="0"/>
              <a:t>r</a:t>
            </a:r>
            <a:r>
              <a:rPr lang="cs-CZ" sz="2400" dirty="0" err="1" smtClean="0"/>
              <a:t>užovité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Rastlina: 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krytosemenná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</a:t>
            </a:r>
            <a:r>
              <a:rPr lang="sk-SK" sz="2400" dirty="0" err="1" smtClean="0"/>
              <a:t>dvojkíčnolistová</a:t>
            </a:r>
            <a:r>
              <a:rPr lang="sk-SK" sz="2400" dirty="0" smtClean="0"/>
              <a:t> </a:t>
            </a:r>
          </a:p>
          <a:p>
            <a:endParaRPr lang="sk-SK" sz="4400" dirty="0" smtClean="0"/>
          </a:p>
          <a:p>
            <a:endParaRPr lang="cs-CZ" dirty="0"/>
          </a:p>
        </p:txBody>
      </p:sp>
      <p:pic>
        <p:nvPicPr>
          <p:cNvPr id="6" name="Zástupný symbol obsahu 5" descr="hloh_obycaj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636912"/>
            <a:ext cx="5305852" cy="3528392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00B050"/>
                </a:solidFill>
                <a:latin typeface="Adobe Caslon Pro Bold" pitchFamily="18" charset="-18"/>
              </a:rPr>
              <a:t>Výskyt: </a:t>
            </a:r>
            <a:endParaRPr lang="cs-CZ" sz="40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/>
              <a:t> celá Európa 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vápenaté </a:t>
            </a:r>
            <a:r>
              <a:rPr lang="cs-CZ" sz="2400" dirty="0" err="1" smtClean="0"/>
              <a:t>pôdy</a:t>
            </a:r>
            <a:endParaRPr lang="cs-CZ" sz="1600" dirty="0" smtClean="0"/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</a:pPr>
            <a:r>
              <a:rPr lang="cs-CZ" sz="2400" dirty="0" smtClean="0"/>
              <a:t>chudobné, </a:t>
            </a:r>
            <a:r>
              <a:rPr lang="cs-CZ" sz="2400" dirty="0" err="1" smtClean="0"/>
              <a:t>slnečné</a:t>
            </a:r>
            <a:r>
              <a:rPr lang="cs-CZ" sz="2400" dirty="0" smtClean="0"/>
              <a:t> svahy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cs-CZ" sz="2400" dirty="0" smtClean="0"/>
              <a:t>od nížin až                   do horského             </a:t>
            </a:r>
            <a:r>
              <a:rPr lang="cs-CZ" sz="2400" dirty="0" err="1" smtClean="0"/>
              <a:t>stupňa</a:t>
            </a:r>
            <a:r>
              <a:rPr lang="cs-CZ" sz="2400" dirty="0" smtClean="0"/>
              <a:t>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sk-SK" sz="2400" dirty="0" smtClean="0"/>
              <a:t>predovšetkým listnaté lesy 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</a:t>
            </a:r>
            <a:r>
              <a:rPr lang="sk-SK" sz="2400" dirty="0" err="1" smtClean="0"/>
              <a:t>kriačiny</a:t>
            </a:r>
            <a:r>
              <a:rPr lang="sk-SK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na </a:t>
            </a:r>
            <a:r>
              <a:rPr lang="cs-CZ" sz="2400" dirty="0" err="1" smtClean="0"/>
              <a:t>okrajoch</a:t>
            </a:r>
            <a:r>
              <a:rPr lang="cs-CZ" sz="2400" dirty="0" smtClean="0"/>
              <a:t> </a:t>
            </a:r>
            <a:r>
              <a:rPr lang="cs-CZ" sz="2400" dirty="0" err="1" smtClean="0"/>
              <a:t>lesov</a:t>
            </a:r>
            <a:endParaRPr lang="cs-CZ" sz="2400" dirty="0"/>
          </a:p>
        </p:txBody>
      </p:sp>
      <p:pic>
        <p:nvPicPr>
          <p:cNvPr id="11" name="Zástupný symbol obsahu 10" descr="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5901" y="1370806"/>
            <a:ext cx="2670048" cy="3657600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Hloh 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54013" indent="-354013">
              <a:buNone/>
            </a:pPr>
            <a:r>
              <a:rPr lang="cs-CZ" dirty="0" smtClean="0"/>
              <a:t>      Ker </a:t>
            </a:r>
            <a:r>
              <a:rPr lang="cs-CZ" dirty="0" err="1" smtClean="0"/>
              <a:t>alebo</a:t>
            </a:r>
            <a:r>
              <a:rPr lang="cs-CZ" dirty="0" smtClean="0"/>
              <a:t> </a:t>
            </a:r>
            <a:r>
              <a:rPr lang="cs-CZ" dirty="0" err="1" smtClean="0"/>
              <a:t>polostrom</a:t>
            </a:r>
            <a:r>
              <a:rPr lang="cs-CZ" dirty="0" smtClean="0"/>
              <a:t>, </a:t>
            </a:r>
            <a:r>
              <a:rPr lang="cs-CZ" dirty="0" err="1" smtClean="0"/>
              <a:t>dorastajúci</a:t>
            </a:r>
            <a:r>
              <a:rPr lang="cs-CZ" dirty="0" smtClean="0"/>
              <a:t> do výšky 5 a </a:t>
            </a:r>
            <a:r>
              <a:rPr lang="cs-CZ" dirty="0" err="1" smtClean="0"/>
              <a:t>viac</a:t>
            </a:r>
            <a:r>
              <a:rPr lang="cs-CZ" dirty="0" smtClean="0"/>
              <a:t> </a:t>
            </a:r>
            <a:r>
              <a:rPr lang="cs-CZ" dirty="0" err="1" smtClean="0"/>
              <a:t>metrov</a:t>
            </a:r>
            <a:r>
              <a:rPr lang="cs-CZ" dirty="0" smtClean="0"/>
              <a:t>, </a:t>
            </a:r>
            <a:r>
              <a:rPr lang="cs-CZ" dirty="0" err="1" smtClean="0"/>
              <a:t>ktorého</a:t>
            </a:r>
            <a:r>
              <a:rPr lang="cs-CZ" dirty="0" smtClean="0"/>
              <a:t> </a:t>
            </a:r>
            <a:r>
              <a:rPr lang="cs-CZ" dirty="0" err="1" smtClean="0"/>
              <a:t>konáriky</a:t>
            </a:r>
            <a:r>
              <a:rPr lang="cs-CZ" dirty="0" smtClean="0"/>
              <a:t> </a:t>
            </a:r>
            <a:r>
              <a:rPr lang="cs-CZ" dirty="0" err="1" smtClean="0"/>
              <a:t>majú</a:t>
            </a:r>
            <a:r>
              <a:rPr lang="cs-CZ" dirty="0" smtClean="0"/>
              <a:t> v </a:t>
            </a:r>
            <a:r>
              <a:rPr lang="cs-CZ" dirty="0" err="1" smtClean="0"/>
              <a:t>mladom</a:t>
            </a:r>
            <a:r>
              <a:rPr lang="cs-CZ" dirty="0" smtClean="0"/>
              <a:t> veku plstnaté </a:t>
            </a:r>
            <a:r>
              <a:rPr lang="cs-CZ" dirty="0" err="1" smtClean="0"/>
              <a:t>odenie</a:t>
            </a:r>
            <a:r>
              <a:rPr lang="cs-CZ" dirty="0" smtClean="0"/>
              <a:t>. Listy </a:t>
            </a:r>
            <a:r>
              <a:rPr lang="cs-CZ" dirty="0" err="1" smtClean="0"/>
              <a:t>nemajú</a:t>
            </a:r>
            <a:r>
              <a:rPr lang="cs-CZ" dirty="0" smtClean="0"/>
              <a:t> v </a:t>
            </a:r>
            <a:r>
              <a:rPr lang="cs-CZ" dirty="0" err="1" smtClean="0"/>
              <a:t>dospelosti</a:t>
            </a:r>
            <a:r>
              <a:rPr lang="en-US" dirty="0" smtClean="0"/>
              <a:t>             </a:t>
            </a:r>
            <a:r>
              <a:rPr lang="cs-CZ" dirty="0" smtClean="0"/>
              <a:t> v pazuchách žilnatiny </a:t>
            </a:r>
            <a:r>
              <a:rPr lang="cs-CZ" dirty="0" err="1" smtClean="0"/>
              <a:t>chlpy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Korene: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 smtClean="0"/>
              <a:t>veľmi pevné</a:t>
            </a:r>
          </a:p>
          <a:p>
            <a:r>
              <a:rPr lang="sk-SK" dirty="0" smtClean="0"/>
              <a:t>ťažko sa vyberá </a:t>
            </a:r>
            <a:r>
              <a:rPr lang="en-US" dirty="0" smtClean="0"/>
              <a:t>z</a:t>
            </a:r>
            <a:r>
              <a:rPr lang="sk-SK" dirty="0" smtClean="0"/>
              <a:t> pôdy </a:t>
            </a:r>
          </a:p>
          <a:p>
            <a:r>
              <a:rPr lang="sk-SK" dirty="0" smtClean="0"/>
              <a:t>zaberajú väčšiu plochu</a:t>
            </a:r>
          </a:p>
          <a:p>
            <a:r>
              <a:rPr lang="sk-SK" dirty="0" smtClean="0"/>
              <a:t>jeden hlavný koreň                 s vedľajšími   </a:t>
            </a:r>
            <a:endParaRPr lang="cs-CZ" dirty="0"/>
          </a:p>
        </p:txBody>
      </p:sp>
      <p:pic>
        <p:nvPicPr>
          <p:cNvPr id="10" name="Obrázok 9" descr="daniel_lazarik_172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869160"/>
            <a:ext cx="2451307" cy="183633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Stonka: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drevnatá</a:t>
            </a:r>
            <a:r>
              <a:rPr lang="cs-CZ" dirty="0" smtClean="0"/>
              <a:t> , </a:t>
            </a:r>
            <a:r>
              <a:rPr lang="cs-CZ" dirty="0" err="1" smtClean="0"/>
              <a:t>hrčovitá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rozkonárená</a:t>
            </a:r>
            <a:r>
              <a:rPr lang="cs-CZ" dirty="0" smtClean="0"/>
              <a:t> až v </a:t>
            </a:r>
            <a:r>
              <a:rPr lang="cs-CZ" dirty="0" err="1" smtClean="0"/>
              <a:t>určitej</a:t>
            </a:r>
            <a:r>
              <a:rPr lang="cs-CZ" dirty="0" smtClean="0"/>
              <a:t> </a:t>
            </a:r>
            <a:r>
              <a:rPr lang="cs-CZ" dirty="0" err="1" smtClean="0"/>
              <a:t>výške</a:t>
            </a:r>
            <a:r>
              <a:rPr lang="cs-CZ" dirty="0" smtClean="0"/>
              <a:t> nad </a:t>
            </a:r>
            <a:r>
              <a:rPr lang="cs-CZ" dirty="0" err="1" smtClean="0"/>
              <a:t>zemou</a:t>
            </a:r>
            <a:r>
              <a:rPr lang="cs-CZ" dirty="0" smtClean="0"/>
              <a:t> (</a:t>
            </a:r>
            <a:r>
              <a:rPr lang="cs-CZ" dirty="0" err="1" smtClean="0"/>
              <a:t>kmeň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prechádza</a:t>
            </a:r>
            <a:r>
              <a:rPr lang="cs-CZ" dirty="0" smtClean="0"/>
              <a:t> </a:t>
            </a:r>
            <a:r>
              <a:rPr lang="cs-CZ" dirty="0" smtClean="0"/>
              <a:t>v </a:t>
            </a:r>
            <a:r>
              <a:rPr lang="cs-CZ" dirty="0" err="1" smtClean="0"/>
              <a:t>bohato</a:t>
            </a:r>
            <a:r>
              <a:rPr lang="cs-CZ" dirty="0" smtClean="0"/>
              <a:t> </a:t>
            </a:r>
            <a:r>
              <a:rPr lang="cs-CZ" dirty="0" err="1" smtClean="0"/>
              <a:t>rozkonárenú</a:t>
            </a:r>
            <a:r>
              <a:rPr lang="cs-CZ" dirty="0" smtClean="0"/>
              <a:t> korunu</a:t>
            </a:r>
            <a:endParaRPr lang="cs-CZ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Listy: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54013" indent="-354013"/>
            <a:r>
              <a:rPr lang="cs-CZ" dirty="0" err="1" smtClean="0"/>
              <a:t>stredne</a:t>
            </a:r>
            <a:r>
              <a:rPr lang="cs-CZ" dirty="0" smtClean="0"/>
              <a:t> zelené</a:t>
            </a:r>
          </a:p>
          <a:p>
            <a:pPr marL="354013" indent="-354013"/>
            <a:r>
              <a:rPr lang="cs-CZ" dirty="0" smtClean="0"/>
              <a:t>troj- až </a:t>
            </a:r>
            <a:r>
              <a:rPr lang="cs-CZ" dirty="0" err="1" smtClean="0"/>
              <a:t>päťlaločné</a:t>
            </a:r>
            <a:endParaRPr lang="cs-CZ" dirty="0" smtClean="0"/>
          </a:p>
          <a:p>
            <a:pPr marL="354013" indent="-354013"/>
            <a:r>
              <a:rPr lang="cs-CZ" dirty="0" err="1" smtClean="0"/>
              <a:t>striedavé</a:t>
            </a:r>
            <a:endParaRPr lang="cs-CZ" dirty="0" smtClean="0"/>
          </a:p>
          <a:p>
            <a:pPr marL="354013" indent="-354013"/>
            <a:r>
              <a:rPr lang="cs-CZ" dirty="0" smtClean="0"/>
              <a:t>kožovité</a:t>
            </a:r>
            <a:endParaRPr lang="cs-CZ" dirty="0" smtClean="0"/>
          </a:p>
          <a:p>
            <a:pPr marL="354013" indent="-354013"/>
            <a:r>
              <a:rPr lang="cs-CZ" dirty="0" smtClean="0"/>
              <a:t>plytko                        vykrajované</a:t>
            </a:r>
            <a:endParaRPr lang="cs-CZ" dirty="0" smtClean="0"/>
          </a:p>
          <a:p>
            <a:endParaRPr lang="sk-SK" dirty="0" smtClean="0"/>
          </a:p>
          <a:p>
            <a:endParaRPr lang="cs-CZ" dirty="0"/>
          </a:p>
        </p:txBody>
      </p:sp>
      <p:pic>
        <p:nvPicPr>
          <p:cNvPr id="7" name="Obrázok 6" descr="00634b-hloh-obycajny-paul-s-scarlet-crataegus-laevigata-paul-s-scarl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221088"/>
            <a:ext cx="1836204" cy="2448272"/>
          </a:xfrm>
          <a:prstGeom prst="rect">
            <a:avLst/>
          </a:prstGeom>
        </p:spPr>
      </p:pic>
      <p:pic>
        <p:nvPicPr>
          <p:cNvPr id="8" name="Obrázok 7" descr="hloh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284984"/>
            <a:ext cx="2022414" cy="3150598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Kvety: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malé, vo veľkom počte </a:t>
            </a:r>
          </a:p>
          <a:p>
            <a:r>
              <a:rPr lang="sk-SK" dirty="0" smtClean="0"/>
              <a:t>biele až ružové</a:t>
            </a:r>
          </a:p>
          <a:p>
            <a:r>
              <a:rPr lang="sk-SK" dirty="0" smtClean="0"/>
              <a:t>veľa tyčiniek </a:t>
            </a:r>
          </a:p>
          <a:p>
            <a:r>
              <a:rPr lang="cs-CZ" dirty="0" err="1" smtClean="0"/>
              <a:t>tvoria</a:t>
            </a:r>
            <a:r>
              <a:rPr lang="cs-CZ" dirty="0" smtClean="0"/>
              <a:t> </a:t>
            </a:r>
            <a:r>
              <a:rPr lang="cs-CZ" dirty="0" err="1" smtClean="0"/>
              <a:t>vrcholíkovité</a:t>
            </a:r>
            <a:r>
              <a:rPr lang="cs-CZ" dirty="0" smtClean="0"/>
              <a:t> </a:t>
            </a:r>
            <a:r>
              <a:rPr lang="cs-CZ" dirty="0" err="1" smtClean="0"/>
              <a:t>súkvetia</a:t>
            </a:r>
            <a:endParaRPr lang="cs-CZ" dirty="0" smtClean="0"/>
          </a:p>
          <a:p>
            <a:r>
              <a:rPr lang="sk-SK" dirty="0" smtClean="0"/>
              <a:t>zapáchajú </a:t>
            </a:r>
          </a:p>
          <a:p>
            <a:endParaRPr lang="sk-SK" dirty="0" smtClean="0"/>
          </a:p>
          <a:p>
            <a:endParaRPr lang="cs-CZ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Plody: 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k-SK" sz="1950" dirty="0" smtClean="0"/>
              <a:t>asi 1 cm veľké </a:t>
            </a:r>
          </a:p>
          <a:p>
            <a:r>
              <a:rPr lang="sk-SK" sz="1950" dirty="0" err="1" smtClean="0"/>
              <a:t>granátovočervené</a:t>
            </a:r>
            <a:r>
              <a:rPr lang="sk-SK" sz="1950" dirty="0" smtClean="0"/>
              <a:t> </a:t>
            </a:r>
            <a:r>
              <a:rPr lang="sk-SK" sz="1950" dirty="0" err="1" smtClean="0"/>
              <a:t>bobuľky-malvice</a:t>
            </a:r>
            <a:r>
              <a:rPr lang="sk-SK" sz="1950" dirty="0" smtClean="0"/>
              <a:t> </a:t>
            </a:r>
          </a:p>
          <a:p>
            <a:r>
              <a:rPr lang="cs-CZ" sz="1950" dirty="0" err="1" smtClean="0"/>
              <a:t>oválne</a:t>
            </a:r>
            <a:r>
              <a:rPr lang="cs-CZ" sz="1950" dirty="0" smtClean="0"/>
              <a:t> </a:t>
            </a:r>
          </a:p>
          <a:p>
            <a:r>
              <a:rPr lang="cs-CZ" sz="1950" dirty="0" err="1" smtClean="0"/>
              <a:t>zvyšky</a:t>
            </a:r>
            <a:r>
              <a:rPr lang="cs-CZ" sz="1950" dirty="0" smtClean="0"/>
              <a:t> </a:t>
            </a:r>
            <a:r>
              <a:rPr lang="cs-CZ" sz="1950" dirty="0" smtClean="0"/>
              <a:t>vtlačených kališných </a:t>
            </a:r>
            <a:r>
              <a:rPr lang="cs-CZ" sz="1950" dirty="0" err="1" smtClean="0"/>
              <a:t>lístkov</a:t>
            </a:r>
            <a:endParaRPr lang="cs-CZ" sz="1950" dirty="0" smtClean="0"/>
          </a:p>
          <a:p>
            <a:r>
              <a:rPr lang="cs-CZ" sz="1950" dirty="0" err="1" smtClean="0"/>
              <a:t>dve</a:t>
            </a:r>
            <a:r>
              <a:rPr lang="cs-CZ" sz="1950" dirty="0" smtClean="0"/>
              <a:t> </a:t>
            </a:r>
            <a:r>
              <a:rPr lang="cs-CZ" sz="1950" dirty="0" smtClean="0"/>
              <a:t>až tri zaschnuté blizny</a:t>
            </a:r>
            <a:endParaRPr lang="cs-CZ" sz="1950" dirty="0"/>
          </a:p>
        </p:txBody>
      </p:sp>
      <p:pic>
        <p:nvPicPr>
          <p:cNvPr id="11" name="Obrázok 10" descr="hloh-obycaj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293096"/>
            <a:ext cx="3654137" cy="2448272"/>
          </a:xfrm>
          <a:prstGeom prst="rect">
            <a:avLst/>
          </a:prstGeom>
        </p:spPr>
      </p:pic>
      <p:pic>
        <p:nvPicPr>
          <p:cNvPr id="12" name="Obrázok 11" descr="rastli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293096"/>
            <a:ext cx="3376378" cy="235608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rmAutofit/>
          </a:bodyPr>
          <a:lstStyle/>
          <a:p>
            <a:r>
              <a:rPr lang="sk-SK" sz="44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Ruža šípová </a:t>
            </a:r>
            <a:endParaRPr lang="cs-CZ" sz="44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Zástupný symbol obsahu 4" descr="ruza-sipova-1297_jpg_290x600_q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14797" y="2166144"/>
            <a:ext cx="4585595" cy="3431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9552" y="1340768"/>
            <a:ext cx="3008313" cy="4691063"/>
          </a:xfrm>
        </p:spPr>
        <p:txBody>
          <a:bodyPr>
            <a:normAutofit fontScale="92500" lnSpcReduction="20000"/>
          </a:bodyPr>
          <a:lstStyle/>
          <a:p>
            <a:r>
              <a:rPr lang="sk-SK" sz="2800" dirty="0" smtClean="0"/>
              <a:t>Latinský názov :  </a:t>
            </a:r>
            <a:r>
              <a:rPr lang="cs-CZ" sz="2800" dirty="0" smtClean="0"/>
              <a:t>Rosa </a:t>
            </a:r>
            <a:r>
              <a:rPr lang="cs-CZ" sz="2800" dirty="0" err="1" smtClean="0"/>
              <a:t>canina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sk-SK" sz="2800" dirty="0" smtClean="0"/>
              <a:t>Ľudový názov :    Divý šíp </a:t>
            </a:r>
          </a:p>
          <a:p>
            <a:endParaRPr lang="sk-SK" sz="2800" dirty="0" smtClean="0"/>
          </a:p>
          <a:p>
            <a:r>
              <a:rPr lang="sk-SK" sz="2800" dirty="0"/>
              <a:t> </a:t>
            </a:r>
            <a:r>
              <a:rPr lang="sk-SK" sz="2800" dirty="0" smtClean="0"/>
              <a:t>Čeľaď :</a:t>
            </a:r>
          </a:p>
          <a:p>
            <a:r>
              <a:rPr lang="sk-SK" sz="2800" dirty="0" smtClean="0"/>
              <a:t> </a:t>
            </a:r>
            <a:r>
              <a:rPr lang="sk-SK" sz="2800" dirty="0" err="1" smtClean="0"/>
              <a:t>ružovité</a:t>
            </a:r>
            <a:endParaRPr lang="sk-SK" sz="2800" dirty="0" smtClean="0"/>
          </a:p>
          <a:p>
            <a:endParaRPr lang="sk-SK" sz="2800" dirty="0"/>
          </a:p>
          <a:p>
            <a:r>
              <a:rPr lang="sk-SK" sz="2800" dirty="0" smtClean="0"/>
              <a:t>Rastlina: 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 krytosemenná 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 </a:t>
            </a:r>
            <a:r>
              <a:rPr lang="sk-SK" sz="2800" dirty="0" err="1" smtClean="0"/>
              <a:t>dvojklíčnolistová</a:t>
            </a:r>
            <a:r>
              <a:rPr lang="sk-SK" sz="2800" dirty="0" smtClean="0"/>
              <a:t>  </a:t>
            </a:r>
          </a:p>
          <a:p>
            <a:endParaRPr lang="cs-CZ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solidFill>
                  <a:srgbClr val="00B050"/>
                </a:solidFill>
                <a:latin typeface="Adobe Caslon Pro Bold" pitchFamily="18" charset="-18"/>
              </a:rPr>
              <a:t>Využitie: </a:t>
            </a:r>
            <a:endParaRPr lang="cs-CZ" sz="44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pic>
        <p:nvPicPr>
          <p:cNvPr id="10" name="Zástupný symbol obsahu 9" descr="imagesCA3Z18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132856"/>
            <a:ext cx="4994809" cy="3240360"/>
          </a:xfrm>
        </p:spPr>
      </p:pic>
      <p:sp>
        <p:nvSpPr>
          <p:cNvPr id="9" name="Zástupný symbol textu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sk-SK" sz="2400" dirty="0" smtClean="0"/>
              <a:t>najmä </a:t>
            </a:r>
            <a:r>
              <a:rPr lang="sk-SK" sz="2400" dirty="0" smtClean="0"/>
              <a:t>na liečbu chorého srdca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sk-SK" sz="2400" dirty="0" smtClean="0"/>
              <a:t>zlepšuje </a:t>
            </a:r>
            <a:r>
              <a:rPr lang="sk-SK" sz="2400" dirty="0" smtClean="0"/>
              <a:t>sa  zásobovanie srdcových vlákien krvou, kyslíkom a živinami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sk-SK" sz="2400" dirty="0" smtClean="0"/>
              <a:t>liečba </a:t>
            </a:r>
            <a:r>
              <a:rPr lang="sk-SK" sz="2400" dirty="0" smtClean="0"/>
              <a:t>nespavosti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sk-SK" sz="2400" dirty="0" smtClean="0"/>
              <a:t>liečba </a:t>
            </a:r>
            <a:r>
              <a:rPr lang="sk-SK" sz="2400" dirty="0" smtClean="0"/>
              <a:t>závratov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sk-SK" sz="2400" dirty="0" smtClean="0"/>
              <a:t>pri </a:t>
            </a:r>
            <a:r>
              <a:rPr lang="sk-SK" sz="2400" dirty="0" smtClean="0"/>
              <a:t>šumení v ušiach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sk-SK" sz="2400" dirty="0" smtClean="0"/>
              <a:t>drevo </a:t>
            </a:r>
            <a:r>
              <a:rPr lang="sk-SK" sz="2400" dirty="0" smtClean="0"/>
              <a:t>na výrobu zbraní </a:t>
            </a:r>
            <a:endParaRPr lang="cs-CZ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00B050"/>
                </a:solidFill>
                <a:latin typeface="Adobe Caslon Pro Bold" pitchFamily="18" charset="-18"/>
              </a:rPr>
              <a:t>Lieska obyčajná: </a:t>
            </a:r>
            <a:endParaRPr lang="cs-CZ" sz="32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pic>
        <p:nvPicPr>
          <p:cNvPr id="8" name="Zástupný symbol obsahu 7" descr="005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4925347" cy="5184576"/>
          </a:xfrm>
        </p:spPr>
      </p:pic>
      <p:sp>
        <p:nvSpPr>
          <p:cNvPr id="7" name="Zástupný symbol textu 6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368353" cy="5184576"/>
          </a:xfrm>
        </p:spPr>
        <p:txBody>
          <a:bodyPr>
            <a:noAutofit/>
          </a:bodyPr>
          <a:lstStyle/>
          <a:p>
            <a:pPr marL="93663"/>
            <a:r>
              <a:rPr lang="sk-SK" sz="2400" dirty="0" smtClean="0"/>
              <a:t>Latinský názov: </a:t>
            </a:r>
          </a:p>
          <a:p>
            <a:pPr marL="93663"/>
            <a:r>
              <a:rPr lang="cs-CZ" sz="2400" dirty="0" err="1" smtClean="0"/>
              <a:t>Corylus</a:t>
            </a:r>
            <a:r>
              <a:rPr lang="cs-CZ" sz="2400" dirty="0" smtClean="0"/>
              <a:t> </a:t>
            </a:r>
            <a:r>
              <a:rPr lang="cs-CZ" sz="2400" dirty="0" err="1" smtClean="0"/>
              <a:t>avellana</a:t>
            </a:r>
            <a:endParaRPr lang="cs-CZ" sz="2400" dirty="0" smtClean="0"/>
          </a:p>
          <a:p>
            <a:pPr marL="93663"/>
            <a:endParaRPr lang="sk-SK" sz="2400" dirty="0" smtClean="0"/>
          </a:p>
          <a:p>
            <a:pPr marL="93663"/>
            <a:r>
              <a:rPr lang="sk-SK" sz="2400" dirty="0" smtClean="0"/>
              <a:t>Ľudový názov: </a:t>
            </a:r>
          </a:p>
          <a:p>
            <a:pPr marL="93663"/>
            <a:r>
              <a:rPr lang="sk-SK" sz="2400" dirty="0" smtClean="0"/>
              <a:t>nepoužíva sa</a:t>
            </a:r>
          </a:p>
          <a:p>
            <a:pPr marL="93663"/>
            <a:endParaRPr lang="sk-SK" sz="2400" dirty="0" smtClean="0"/>
          </a:p>
          <a:p>
            <a:pPr marL="93663"/>
            <a:r>
              <a:rPr lang="sk-SK" sz="2400" dirty="0" smtClean="0"/>
              <a:t>Čeľaď: </a:t>
            </a:r>
          </a:p>
          <a:p>
            <a:pPr marL="93663"/>
            <a:r>
              <a:rPr lang="sk-SK" sz="2400" dirty="0" err="1" smtClean="0"/>
              <a:t>lieskovité</a:t>
            </a:r>
            <a:r>
              <a:rPr lang="sk-SK" sz="2400" dirty="0" smtClean="0"/>
              <a:t> </a:t>
            </a:r>
          </a:p>
          <a:p>
            <a:pPr marL="93663"/>
            <a:endParaRPr lang="sk-SK" sz="2400" dirty="0" smtClean="0"/>
          </a:p>
          <a:p>
            <a:pPr marL="93663"/>
            <a:r>
              <a:rPr lang="sk-SK" sz="2400" dirty="0" smtClean="0"/>
              <a:t>Rastlina: </a:t>
            </a:r>
          </a:p>
          <a:p>
            <a:pPr marL="93663">
              <a:buFont typeface="Arial" pitchFamily="34" charset="0"/>
              <a:buChar char="•"/>
            </a:pPr>
            <a:r>
              <a:rPr lang="sk-SK" sz="2400" dirty="0" smtClean="0"/>
              <a:t>krytosemenná</a:t>
            </a:r>
          </a:p>
          <a:p>
            <a:pPr marL="93663">
              <a:buFont typeface="Arial" pitchFamily="34" charset="0"/>
              <a:buChar char="•"/>
            </a:pPr>
            <a:r>
              <a:rPr lang="sk-SK" sz="2400" dirty="0" smtClean="0"/>
              <a:t> </a:t>
            </a:r>
            <a:r>
              <a:rPr lang="sk-SK" sz="2400" dirty="0" err="1" smtClean="0"/>
              <a:t>dvojklíčnolistová</a:t>
            </a:r>
            <a:r>
              <a:rPr lang="sk-SK" sz="2400" dirty="0" smtClean="0"/>
              <a:t> </a:t>
            </a:r>
            <a:endParaRPr lang="cs-CZ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solidFill>
                  <a:srgbClr val="00B050"/>
                </a:solidFill>
                <a:latin typeface="Adobe Caslon Pro Bold" pitchFamily="18" charset="-18"/>
              </a:rPr>
              <a:t>Výskyt: </a:t>
            </a:r>
            <a:endParaRPr lang="cs-CZ" sz="44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pic>
        <p:nvPicPr>
          <p:cNvPr id="8" name="Zástupný symbol obsahu 7" descr="imagesCAKQDOK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612824"/>
            <a:ext cx="4832436" cy="3760391"/>
          </a:xfrm>
        </p:spPr>
      </p:pic>
      <p:sp>
        <p:nvSpPr>
          <p:cNvPr id="7" name="Zástupný symbol tex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Európa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Ázia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Severná Afrika 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endParaRPr lang="cs-CZ" sz="24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cs-CZ" sz="2400" dirty="0" smtClean="0"/>
              <a:t>okraj</a:t>
            </a:r>
            <a:r>
              <a:rPr lang="en-US" sz="2400" dirty="0" smtClean="0"/>
              <a:t>e</a:t>
            </a:r>
            <a:r>
              <a:rPr lang="cs-CZ" sz="2400" dirty="0" smtClean="0"/>
              <a:t> </a:t>
            </a:r>
            <a:r>
              <a:rPr lang="cs-CZ" sz="2400" dirty="0" err="1" smtClean="0"/>
              <a:t>lesov</a:t>
            </a:r>
            <a:endParaRPr lang="cs-CZ" sz="2400" dirty="0" smtClean="0"/>
          </a:p>
          <a:p>
            <a:pPr indent="93663"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krovité</a:t>
            </a:r>
            <a:r>
              <a:rPr lang="cs-CZ" sz="2400" dirty="0" smtClean="0"/>
              <a:t> </a:t>
            </a:r>
            <a:r>
              <a:rPr lang="cs-CZ" sz="2400" dirty="0" err="1" smtClean="0"/>
              <a:t>stráne</a:t>
            </a:r>
            <a:endParaRPr lang="cs-CZ" sz="24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cs-CZ" sz="2400" dirty="0" smtClean="0"/>
              <a:t>v </a:t>
            </a:r>
            <a:r>
              <a:rPr lang="cs-CZ" sz="2400" dirty="0" err="1" smtClean="0"/>
              <a:t>zmiešané</a:t>
            </a:r>
            <a:r>
              <a:rPr lang="cs-CZ" sz="2400" dirty="0" smtClean="0"/>
              <a:t> dubiny    a bučiny</a:t>
            </a:r>
            <a:endParaRPr lang="cs-CZ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Lieska 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52425">
              <a:buNone/>
            </a:pPr>
            <a:r>
              <a:rPr lang="cs-CZ" dirty="0" smtClean="0"/>
              <a:t>   </a:t>
            </a:r>
            <a:r>
              <a:rPr lang="cs-CZ" dirty="0" smtClean="0"/>
              <a:t>  </a:t>
            </a:r>
            <a:r>
              <a:rPr lang="cs-CZ" dirty="0" smtClean="0"/>
              <a:t>Opadavý </a:t>
            </a:r>
            <a:r>
              <a:rPr lang="cs-CZ" dirty="0" err="1" smtClean="0"/>
              <a:t>bohato</a:t>
            </a:r>
            <a:r>
              <a:rPr lang="cs-CZ" dirty="0" smtClean="0"/>
              <a:t> </a:t>
            </a:r>
            <a:r>
              <a:rPr lang="cs-CZ" dirty="0" err="1" smtClean="0"/>
              <a:t>rozkonárený</a:t>
            </a:r>
            <a:r>
              <a:rPr lang="cs-CZ" dirty="0" smtClean="0"/>
              <a:t> </a:t>
            </a:r>
            <a:r>
              <a:rPr lang="cs-CZ" dirty="0" smtClean="0"/>
              <a:t>ker </a:t>
            </a:r>
            <a:r>
              <a:rPr lang="cs-CZ" dirty="0" err="1" smtClean="0"/>
              <a:t>pestovaný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 jedlé </a:t>
            </a:r>
            <a:r>
              <a:rPr lang="cs-CZ" dirty="0" err="1" smtClean="0"/>
              <a:t>oriešky</a:t>
            </a:r>
            <a:r>
              <a:rPr lang="cs-CZ" dirty="0" smtClean="0"/>
              <a:t>. V </a:t>
            </a:r>
            <a:r>
              <a:rPr lang="cs-CZ" dirty="0" err="1" smtClean="0"/>
              <a:t>záhrade</a:t>
            </a:r>
            <a:r>
              <a:rPr lang="cs-CZ" dirty="0" smtClean="0"/>
              <a:t> plní aj </a:t>
            </a:r>
            <a:r>
              <a:rPr lang="cs-CZ" dirty="0" err="1" smtClean="0"/>
              <a:t>okrasnú</a:t>
            </a:r>
            <a:r>
              <a:rPr lang="cs-CZ" dirty="0" smtClean="0"/>
              <a:t> </a:t>
            </a:r>
            <a:r>
              <a:rPr lang="cs-CZ" dirty="0" err="1" smtClean="0"/>
              <a:t>funkciu</a:t>
            </a:r>
            <a:r>
              <a:rPr lang="cs-CZ" dirty="0" smtClean="0"/>
              <a:t>. Je nenáročný na </a:t>
            </a:r>
            <a:r>
              <a:rPr lang="cs-CZ" dirty="0" err="1" smtClean="0"/>
              <a:t>pôdu</a:t>
            </a:r>
            <a:r>
              <a:rPr lang="cs-CZ" dirty="0" smtClean="0"/>
              <a:t> aj </a:t>
            </a:r>
            <a:r>
              <a:rPr lang="cs-CZ" dirty="0" err="1" smtClean="0"/>
              <a:t>zavlažovanie</a:t>
            </a:r>
            <a:r>
              <a:rPr lang="cs-CZ" dirty="0" smtClean="0"/>
              <a:t>. </a:t>
            </a:r>
            <a:r>
              <a:rPr lang="cs-CZ" dirty="0" err="1" smtClean="0"/>
              <a:t>Dorastá</a:t>
            </a:r>
            <a:r>
              <a:rPr lang="cs-CZ" dirty="0" smtClean="0"/>
              <a:t>         do výšky 3-4m a </a:t>
            </a:r>
            <a:r>
              <a:rPr lang="cs-CZ" dirty="0" err="1" smtClean="0"/>
              <a:t>šírky</a:t>
            </a:r>
            <a:r>
              <a:rPr lang="cs-CZ" dirty="0" smtClean="0"/>
              <a:t> 2-3m.</a:t>
            </a:r>
            <a:endParaRPr lang="cs-CZ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Korene 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 smtClean="0"/>
              <a:t>pevné</a:t>
            </a:r>
          </a:p>
          <a:p>
            <a:r>
              <a:rPr lang="sk-SK" dirty="0" smtClean="0"/>
              <a:t>hlboko zakorenené</a:t>
            </a:r>
          </a:p>
          <a:p>
            <a:r>
              <a:rPr lang="sk-SK" dirty="0" smtClean="0"/>
              <a:t>ťažko sa vyberá z pôdy</a:t>
            </a:r>
          </a:p>
          <a:p>
            <a:r>
              <a:rPr lang="sk-SK" dirty="0" smtClean="0"/>
              <a:t>vedľajšie korene sa rozvetvujú z hlavného </a:t>
            </a:r>
          </a:p>
          <a:p>
            <a:endParaRPr lang="cs-CZ" dirty="0"/>
          </a:p>
        </p:txBody>
      </p:sp>
      <p:pic>
        <p:nvPicPr>
          <p:cNvPr id="10" name="Obrázok 9" descr="sk - lieska2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941168"/>
            <a:ext cx="2352261" cy="1764196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Stonka: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Listy: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err="1" smtClean="0"/>
              <a:t>veľké</a:t>
            </a:r>
            <a:r>
              <a:rPr lang="cs-CZ" dirty="0" smtClean="0"/>
              <a:t> </a:t>
            </a:r>
            <a:r>
              <a:rPr lang="cs-CZ" dirty="0" err="1" smtClean="0"/>
              <a:t>krátkostopkaté</a:t>
            </a:r>
            <a:r>
              <a:rPr lang="cs-CZ" dirty="0" smtClean="0"/>
              <a:t> </a:t>
            </a:r>
          </a:p>
          <a:p>
            <a:r>
              <a:rPr lang="cs-CZ" dirty="0" smtClean="0"/>
              <a:t>čepele </a:t>
            </a:r>
            <a:r>
              <a:rPr lang="cs-CZ" dirty="0" err="1" smtClean="0"/>
              <a:t>sú</a:t>
            </a:r>
            <a:r>
              <a:rPr lang="cs-CZ" dirty="0" smtClean="0"/>
              <a:t> </a:t>
            </a:r>
            <a:r>
              <a:rPr lang="cs-CZ" dirty="0" err="1" smtClean="0"/>
              <a:t>okrúhlovajcovité</a:t>
            </a:r>
            <a:endParaRPr lang="cs-CZ" dirty="0" smtClean="0"/>
          </a:p>
          <a:p>
            <a:r>
              <a:rPr lang="cs-CZ" dirty="0" err="1" smtClean="0"/>
              <a:t>pílkovité</a:t>
            </a:r>
            <a:endParaRPr lang="cs-CZ" dirty="0" smtClean="0"/>
          </a:p>
          <a:p>
            <a:r>
              <a:rPr lang="cs-CZ" dirty="0" smtClean="0"/>
              <a:t>na konci </a:t>
            </a:r>
            <a:r>
              <a:rPr lang="cs-CZ" dirty="0" err="1" smtClean="0"/>
              <a:t>zahrotené</a:t>
            </a:r>
            <a:endParaRPr lang="cs-CZ" dirty="0" smtClean="0"/>
          </a:p>
          <a:p>
            <a:r>
              <a:rPr lang="cs-CZ" dirty="0" err="1" smtClean="0"/>
              <a:t>riedko</a:t>
            </a:r>
            <a:r>
              <a:rPr lang="cs-CZ" dirty="0" smtClean="0"/>
              <a:t> srstnaté</a:t>
            </a:r>
          </a:p>
          <a:p>
            <a:endParaRPr lang="cs-CZ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drevnatá</a:t>
            </a:r>
          </a:p>
          <a:p>
            <a:r>
              <a:rPr lang="sk-SK" dirty="0" smtClean="0"/>
              <a:t>rozkonáruje sa nad zemou </a:t>
            </a:r>
          </a:p>
          <a:p>
            <a:endParaRPr lang="sk-SK" dirty="0" smtClean="0"/>
          </a:p>
          <a:p>
            <a:endParaRPr lang="cs-CZ" dirty="0"/>
          </a:p>
        </p:txBody>
      </p:sp>
      <p:pic>
        <p:nvPicPr>
          <p:cNvPr id="14" name="Obrázok 13" descr="Corylus_avellana_Hazelnoot_stru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140968"/>
            <a:ext cx="2537230" cy="3384857"/>
          </a:xfrm>
          <a:prstGeom prst="rect">
            <a:avLst/>
          </a:prstGeom>
        </p:spPr>
      </p:pic>
      <p:pic>
        <p:nvPicPr>
          <p:cNvPr id="15" name="Obrázok 14" descr="lieska3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365104"/>
            <a:ext cx="1882619" cy="2232248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Kvety: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samčie</a:t>
            </a:r>
            <a:r>
              <a:rPr lang="cs-CZ" dirty="0" smtClean="0"/>
              <a:t> - na </a:t>
            </a:r>
            <a:r>
              <a:rPr lang="cs-CZ" dirty="0" err="1" smtClean="0"/>
              <a:t>dlhších</a:t>
            </a:r>
            <a:r>
              <a:rPr lang="cs-CZ" dirty="0" smtClean="0"/>
              <a:t> </a:t>
            </a:r>
            <a:r>
              <a:rPr lang="cs-CZ" dirty="0" err="1" smtClean="0"/>
              <a:t>jahňadách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samičie</a:t>
            </a:r>
            <a:r>
              <a:rPr lang="cs-CZ" dirty="0" smtClean="0"/>
              <a:t> -</a:t>
            </a:r>
            <a:r>
              <a:rPr lang="cs-CZ" dirty="0" err="1" smtClean="0"/>
              <a:t>sedia</a:t>
            </a:r>
            <a:r>
              <a:rPr lang="cs-CZ" dirty="0" smtClean="0"/>
              <a:t> v pazuchách </a:t>
            </a:r>
            <a:r>
              <a:rPr lang="cs-CZ" dirty="0" err="1" smtClean="0"/>
              <a:t>minuloročných</a:t>
            </a:r>
            <a:r>
              <a:rPr lang="cs-CZ" dirty="0" smtClean="0"/>
              <a:t> opadaných </a:t>
            </a:r>
            <a:r>
              <a:rPr lang="cs-CZ" dirty="0" err="1" smtClean="0"/>
              <a:t>listov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041775" cy="639762"/>
          </a:xfrm>
        </p:spPr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Plody: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err="1" smtClean="0"/>
              <a:t>oriešky</a:t>
            </a:r>
            <a:r>
              <a:rPr lang="cs-CZ" dirty="0" smtClean="0"/>
              <a:t> </a:t>
            </a:r>
            <a:r>
              <a:rPr lang="cs-CZ" dirty="0" err="1" smtClean="0"/>
              <a:t>vajcovitého</a:t>
            </a:r>
            <a:r>
              <a:rPr lang="cs-CZ" dirty="0" smtClean="0"/>
              <a:t> tvaru</a:t>
            </a:r>
          </a:p>
          <a:p>
            <a:r>
              <a:rPr lang="cs-CZ" dirty="0" smtClean="0"/>
              <a:t>zabalené do </a:t>
            </a:r>
            <a:r>
              <a:rPr lang="cs-CZ" dirty="0" err="1" smtClean="0"/>
              <a:t>zvonkovitej</a:t>
            </a:r>
            <a:r>
              <a:rPr lang="cs-CZ" dirty="0" smtClean="0"/>
              <a:t> </a:t>
            </a:r>
            <a:r>
              <a:rPr lang="cs-CZ" dirty="0" err="1" smtClean="0"/>
              <a:t>čiašky</a:t>
            </a:r>
            <a:endParaRPr lang="cs-CZ" dirty="0"/>
          </a:p>
        </p:txBody>
      </p:sp>
      <p:pic>
        <p:nvPicPr>
          <p:cNvPr id="7" name="Obrázok 6" descr="bre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933056"/>
            <a:ext cx="1663486" cy="2648151"/>
          </a:xfrm>
          <a:prstGeom prst="rect">
            <a:avLst/>
          </a:prstGeom>
        </p:spPr>
      </p:pic>
      <p:pic>
        <p:nvPicPr>
          <p:cNvPr id="8" name="Obrázok 7" descr="lieska_webb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573016"/>
            <a:ext cx="3008345" cy="2775198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solidFill>
                  <a:srgbClr val="00B050"/>
                </a:solidFill>
                <a:latin typeface="Adobe Caslon Pro Bold" pitchFamily="18" charset="-18"/>
              </a:rPr>
              <a:t>Využitie: </a:t>
            </a:r>
            <a:endParaRPr lang="cs-CZ" sz="44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pic>
        <p:nvPicPr>
          <p:cNvPr id="10" name="Zástupný symbol obsahu 9" descr="lieskaobycaj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404664"/>
            <a:ext cx="3334568" cy="5994729"/>
          </a:xfrm>
        </p:spPr>
      </p:pic>
      <p:sp>
        <p:nvSpPr>
          <p:cNvPr id="9" name="Zástupný symbol textu 8"/>
          <p:cNvSpPr>
            <a:spLocks noGrp="1"/>
          </p:cNvSpPr>
          <p:nvPr>
            <p:ph type="body" sz="half" idx="2"/>
          </p:nvPr>
        </p:nvSpPr>
        <p:spPr>
          <a:xfrm>
            <a:off x="467545" y="1412776"/>
            <a:ext cx="2880320" cy="4691063"/>
          </a:xfrm>
        </p:spPr>
        <p:txBody>
          <a:bodyPr>
            <a:normAutofit lnSpcReduction="10000"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/>
              <a:t>podporuje dobrú        krvotvorbu               v kostnej dreni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cs-CZ" sz="2400" dirty="0" err="1" smtClean="0"/>
              <a:t>zlepšujú</a:t>
            </a:r>
            <a:r>
              <a:rPr lang="cs-CZ" sz="2400" dirty="0" smtClean="0"/>
              <a:t> </a:t>
            </a:r>
            <a:r>
              <a:rPr lang="cs-CZ" sz="2400" dirty="0" err="1" smtClean="0"/>
              <a:t>látkovú</a:t>
            </a:r>
            <a:r>
              <a:rPr lang="cs-CZ" sz="2400" dirty="0" smtClean="0"/>
              <a:t> </a:t>
            </a:r>
            <a:r>
              <a:rPr lang="cs-CZ" sz="2400" dirty="0" err="1" smtClean="0"/>
              <a:t>premenu</a:t>
            </a:r>
            <a:endParaRPr lang="cs-CZ" sz="2400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cs-CZ" sz="2400" dirty="0" err="1" smtClean="0"/>
              <a:t>vylučovanie</a:t>
            </a:r>
            <a:r>
              <a:rPr lang="cs-CZ" sz="2400" dirty="0" smtClean="0"/>
              <a:t> </a:t>
            </a:r>
            <a:r>
              <a:rPr lang="cs-CZ" sz="2400" dirty="0" err="1" smtClean="0"/>
              <a:t>toxínov</a:t>
            </a:r>
            <a:r>
              <a:rPr lang="cs-CZ" sz="2400" dirty="0" smtClean="0"/>
              <a:t> </a:t>
            </a:r>
            <a:r>
              <a:rPr lang="cs-CZ" sz="2400" dirty="0" err="1" smtClean="0"/>
              <a:t>pečeňou</a:t>
            </a:r>
            <a:r>
              <a:rPr lang="cs-CZ" sz="2400" dirty="0" smtClean="0"/>
              <a:t> </a:t>
            </a:r>
            <a:endParaRPr lang="pl-PL" sz="2400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/>
              <a:t>vhodné pre chorých na cukrovku, </a:t>
            </a:r>
            <a:r>
              <a:rPr lang="cs-CZ" sz="2400" dirty="0" err="1" smtClean="0"/>
              <a:t>nervovom</a:t>
            </a:r>
            <a:r>
              <a:rPr lang="cs-CZ" sz="2400" dirty="0" smtClean="0"/>
              <a:t> a </a:t>
            </a:r>
            <a:r>
              <a:rPr lang="cs-CZ" sz="2400" dirty="0" err="1" smtClean="0"/>
              <a:t>fyzickom</a:t>
            </a:r>
            <a:r>
              <a:rPr lang="cs-CZ" sz="2400" dirty="0" smtClean="0"/>
              <a:t> vyčerpaní,  na </a:t>
            </a:r>
            <a:r>
              <a:rPr lang="cs-CZ" sz="2400" dirty="0" err="1" smtClean="0"/>
              <a:t>upokojenie</a:t>
            </a:r>
            <a:endParaRPr lang="cs-CZ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solidFill>
                  <a:srgbClr val="00B050"/>
                </a:solidFill>
                <a:latin typeface="Adobe Caslon Pro Bold" pitchFamily="18" charset="-18"/>
              </a:rPr>
              <a:t>Baza čierna </a:t>
            </a:r>
            <a:endParaRPr lang="cs-CZ" sz="44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pic>
        <p:nvPicPr>
          <p:cNvPr id="5" name="Zástupný symbol obsahu 4" descr="menej-zame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97445" y="1556792"/>
            <a:ext cx="5184576" cy="3888432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691063"/>
          </a:xfrm>
        </p:spPr>
        <p:txBody>
          <a:bodyPr>
            <a:normAutofit/>
          </a:bodyPr>
          <a:lstStyle/>
          <a:p>
            <a:r>
              <a:rPr lang="sk-SK" sz="2400" dirty="0" smtClean="0"/>
              <a:t>Latinský názov: </a:t>
            </a:r>
          </a:p>
          <a:p>
            <a:r>
              <a:rPr lang="sk-SK" sz="2400" dirty="0" smtClean="0"/>
              <a:t> </a:t>
            </a:r>
            <a:r>
              <a:rPr lang="sk-SK" sz="2400" dirty="0" err="1" smtClean="0"/>
              <a:t>Sambucus</a:t>
            </a:r>
            <a:r>
              <a:rPr lang="sk-SK" sz="2400" dirty="0" smtClean="0"/>
              <a:t> </a:t>
            </a:r>
            <a:r>
              <a:rPr lang="sk-SK" sz="2400" dirty="0" err="1" smtClean="0"/>
              <a:t>nigra</a:t>
            </a:r>
            <a:endParaRPr lang="sk-SK" sz="2400" dirty="0" smtClean="0"/>
          </a:p>
          <a:p>
            <a:r>
              <a:rPr lang="sk-SK" sz="2400" dirty="0" smtClean="0"/>
              <a:t>Ľudový názov: </a:t>
            </a:r>
          </a:p>
          <a:p>
            <a:r>
              <a:rPr lang="sk-SK" sz="2400" dirty="0" smtClean="0"/>
              <a:t>nepoužíva sa  </a:t>
            </a:r>
          </a:p>
          <a:p>
            <a:r>
              <a:rPr lang="sk-SK" sz="2400" dirty="0" smtClean="0"/>
              <a:t>Čeľaď: </a:t>
            </a:r>
          </a:p>
          <a:p>
            <a:r>
              <a:rPr lang="sk-SK" sz="2400" dirty="0" err="1" smtClean="0"/>
              <a:t>pižmovkovité</a:t>
            </a:r>
            <a:endParaRPr lang="sk-SK" sz="2400" dirty="0" smtClean="0"/>
          </a:p>
          <a:p>
            <a:r>
              <a:rPr lang="sk-SK" sz="2400" dirty="0" smtClean="0"/>
              <a:t>Rastlina: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krytosemenná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</a:t>
            </a:r>
            <a:r>
              <a:rPr lang="sk-SK" sz="2400" dirty="0" err="1" smtClean="0"/>
              <a:t>dvojklíčnolistová</a:t>
            </a:r>
            <a:r>
              <a:rPr lang="sk-SK" sz="2400" dirty="0" smtClean="0"/>
              <a:t>  </a:t>
            </a:r>
          </a:p>
          <a:p>
            <a:endParaRPr lang="cs-CZ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>
                <a:solidFill>
                  <a:srgbClr val="00B050"/>
                </a:solidFill>
                <a:latin typeface="Adobe Caslon Pro Bold" pitchFamily="18" charset="-18"/>
              </a:rPr>
              <a:t>Výskyt: </a:t>
            </a:r>
            <a:endParaRPr lang="cs-CZ" sz="54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pic>
        <p:nvPicPr>
          <p:cNvPr id="5" name="Zástupný symbol obsahu 4" descr="obr_1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620688"/>
            <a:ext cx="4154269" cy="5553602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/>
              <a:t> Európa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Malá Ázia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Kaukaz 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západ </a:t>
            </a:r>
            <a:r>
              <a:rPr lang="sk-SK" sz="2400" dirty="0" err="1" smtClean="0"/>
              <a:t>Sibíru</a:t>
            </a:r>
            <a:endParaRPr lang="sk-SK" sz="2400" dirty="0" smtClean="0"/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Afrika </a:t>
            </a:r>
          </a:p>
          <a:p>
            <a:pPr>
              <a:buFont typeface="Arial" pitchFamily="34" charset="0"/>
              <a:buChar char="•"/>
            </a:pPr>
            <a:endParaRPr lang="sk-SK" sz="2400" dirty="0" smtClean="0"/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v stredných horských polohách 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listnaté lesy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 rúbaniská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pri domoch</a:t>
            </a:r>
          </a:p>
          <a:p>
            <a:pPr>
              <a:buFont typeface="Arial" pitchFamily="34" charset="0"/>
              <a:buChar char="•"/>
            </a:pPr>
            <a:endParaRPr lang="cs-CZ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Baza: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   Baza čierna je dva až osem metrov vysoký ker so silným rozvetvením.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Korene: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 smtClean="0"/>
              <a:t>pevné</a:t>
            </a:r>
          </a:p>
          <a:p>
            <a:r>
              <a:rPr lang="en-US" dirty="0" smtClean="0"/>
              <a:t>d</a:t>
            </a:r>
            <a:r>
              <a:rPr lang="sk-SK" dirty="0" err="1" smtClean="0"/>
              <a:t>lhé</a:t>
            </a:r>
            <a:endParaRPr lang="en-US" dirty="0" smtClean="0"/>
          </a:p>
          <a:p>
            <a:r>
              <a:rPr lang="sk-SK" dirty="0" err="1" smtClean="0"/>
              <a:t>h</a:t>
            </a:r>
            <a:r>
              <a:rPr lang="en-US" dirty="0" err="1" smtClean="0"/>
              <a:t>lavn</a:t>
            </a:r>
            <a:r>
              <a:rPr lang="sk-SK" dirty="0" smtClean="0"/>
              <a:t>ý koreň s vedľajšími  </a:t>
            </a:r>
            <a:endParaRPr lang="en-US" dirty="0" smtClean="0"/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cs-CZ" dirty="0"/>
          </a:p>
        </p:txBody>
      </p:sp>
      <p:pic>
        <p:nvPicPr>
          <p:cNvPr id="10" name="Obrázok 9" descr="baza-cierna-809_JPG_290x600_q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645024"/>
            <a:ext cx="3705428" cy="2619801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Výskyt : </a:t>
            </a:r>
            <a:endParaRPr lang="cs-CZ" sz="36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Zástupný symbol obsah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na </a:t>
            </a:r>
            <a:r>
              <a:rPr lang="cs-CZ" sz="2400" dirty="0" err="1" smtClean="0"/>
              <a:t>medziach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pastvinách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krovinatých</a:t>
            </a:r>
            <a:r>
              <a:rPr lang="cs-CZ" sz="2400" dirty="0" smtClean="0"/>
              <a:t> </a:t>
            </a:r>
            <a:r>
              <a:rPr lang="cs-CZ" sz="2400" dirty="0" err="1" smtClean="0"/>
              <a:t>stráňach</a:t>
            </a:r>
            <a:r>
              <a:rPr lang="cs-CZ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na </a:t>
            </a:r>
            <a:r>
              <a:rPr lang="cs-CZ" sz="2400" dirty="0" err="1" smtClean="0"/>
              <a:t>okrajoch</a:t>
            </a:r>
            <a:r>
              <a:rPr lang="cs-CZ" sz="2400" dirty="0" smtClean="0"/>
              <a:t> </a:t>
            </a:r>
            <a:r>
              <a:rPr lang="cs-CZ" sz="2400" dirty="0" err="1" smtClean="0"/>
              <a:t>lesov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16" name="Zástupný symbol obsahu 15" descr="rosacanherb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852936"/>
            <a:ext cx="4824412" cy="358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Stonka: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drevnatá </a:t>
            </a:r>
          </a:p>
          <a:p>
            <a:r>
              <a:rPr lang="sk-SK" dirty="0" smtClean="0"/>
              <a:t>rozkonáruje sa nad zemou </a:t>
            </a:r>
          </a:p>
          <a:p>
            <a:endParaRPr lang="cs-CZ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Listy: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 smtClean="0"/>
              <a:t>na dlhých stopkách</a:t>
            </a:r>
          </a:p>
          <a:p>
            <a:r>
              <a:rPr lang="sk-SK" dirty="0" smtClean="0"/>
              <a:t>veľké asi dvanásť centimetrov </a:t>
            </a:r>
          </a:p>
          <a:p>
            <a:r>
              <a:rPr lang="sk-SK" dirty="0" err="1" smtClean="0"/>
              <a:t>protistojné</a:t>
            </a:r>
            <a:endParaRPr lang="sk-SK" dirty="0" smtClean="0"/>
          </a:p>
          <a:p>
            <a:r>
              <a:rPr lang="sk-SK" dirty="0" err="1" smtClean="0"/>
              <a:t>nepárno</a:t>
            </a:r>
            <a:r>
              <a:rPr lang="sk-SK" dirty="0" smtClean="0"/>
              <a:t> perovité</a:t>
            </a:r>
          </a:p>
          <a:p>
            <a:r>
              <a:rPr lang="sk-SK" dirty="0" smtClean="0"/>
              <a:t>elipsovité alebo vajcovité</a:t>
            </a:r>
          </a:p>
          <a:p>
            <a:r>
              <a:rPr lang="sk-SK" dirty="0" smtClean="0"/>
              <a:t>po okraji ostro pílkovité</a:t>
            </a:r>
          </a:p>
          <a:p>
            <a:endParaRPr lang="cs-CZ" dirty="0"/>
          </a:p>
        </p:txBody>
      </p:sp>
      <p:pic>
        <p:nvPicPr>
          <p:cNvPr id="8" name="Obrázok 7" descr="andrej_alena_61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573016"/>
            <a:ext cx="2255538" cy="2885536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Kvety: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bohaté súkvetia </a:t>
            </a:r>
          </a:p>
          <a:p>
            <a:r>
              <a:rPr lang="sk-SK" dirty="0" smtClean="0"/>
              <a:t>drobné</a:t>
            </a:r>
          </a:p>
          <a:p>
            <a:r>
              <a:rPr lang="sk-SK" dirty="0" smtClean="0"/>
              <a:t>biele až mierne žltkasté </a:t>
            </a:r>
          </a:p>
          <a:p>
            <a:r>
              <a:rPr lang="sk-SK" dirty="0" smtClean="0"/>
              <a:t>spravidla päťpočetné</a:t>
            </a:r>
          </a:p>
          <a:p>
            <a:r>
              <a:rPr lang="sk-SK" dirty="0" smtClean="0"/>
              <a:t>päť kališných lístkov</a:t>
            </a:r>
          </a:p>
          <a:p>
            <a:r>
              <a:rPr lang="sk-SK" dirty="0" smtClean="0"/>
              <a:t>päť zrastených korunných lupienkov</a:t>
            </a:r>
          </a:p>
          <a:p>
            <a:r>
              <a:rPr lang="sk-SK" dirty="0" smtClean="0"/>
              <a:t>päť voľných tyčiniek             so žltými peľnicami </a:t>
            </a:r>
          </a:p>
          <a:p>
            <a:r>
              <a:rPr lang="sk-SK" dirty="0" smtClean="0"/>
              <a:t>tri zrastené čnelky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cs-CZ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pic>
        <p:nvPicPr>
          <p:cNvPr id="7" name="Zástupný symbol obsahu 6" descr="bezcerherb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79754" y="2564904"/>
            <a:ext cx="4325538" cy="3240360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Plody: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spočiatku červené</a:t>
            </a:r>
          </a:p>
          <a:p>
            <a:r>
              <a:rPr lang="sk-SK" dirty="0" smtClean="0"/>
              <a:t>neskôr čierne </a:t>
            </a:r>
          </a:p>
          <a:p>
            <a:r>
              <a:rPr lang="sk-SK" dirty="0" smtClean="0"/>
              <a:t>šesť milimetrov veľké</a:t>
            </a:r>
          </a:p>
          <a:p>
            <a:r>
              <a:rPr lang="sk-SK" dirty="0" smtClean="0"/>
              <a:t>majú tri semená </a:t>
            </a:r>
          </a:p>
          <a:p>
            <a:r>
              <a:rPr lang="sk-SK" dirty="0" smtClean="0"/>
              <a:t>červenú </a:t>
            </a:r>
            <a:r>
              <a:rPr lang="sk-SK" dirty="0" smtClean="0"/>
              <a:t>šťavu</a:t>
            </a:r>
            <a:endParaRPr lang="cs-CZ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obsahu 6" descr="01080833nb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273669"/>
            <a:ext cx="4041775" cy="3753700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solidFill>
                  <a:srgbClr val="00B050"/>
                </a:solidFill>
                <a:latin typeface="Adobe Caslon Pro Bold" pitchFamily="18" charset="-18"/>
              </a:rPr>
              <a:t>Využitie: </a:t>
            </a:r>
            <a:endParaRPr lang="cs-CZ" sz="44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pic>
        <p:nvPicPr>
          <p:cNvPr id="11" name="Zástupný symbol obsahu 10" descr="200808221159_ba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484784"/>
            <a:ext cx="4755885" cy="3566914"/>
          </a:xfrm>
        </p:spPr>
      </p:pic>
      <p:sp>
        <p:nvSpPr>
          <p:cNvPr id="9" name="Zástupný symbol textu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/>
              <a:t> </a:t>
            </a:r>
            <a:r>
              <a:rPr lang="sk-SK" sz="2400" dirty="0" smtClean="0"/>
              <a:t>liečivá</a:t>
            </a:r>
            <a:endParaRPr lang="sk-SK" sz="2400" dirty="0" smtClean="0"/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</a:t>
            </a:r>
            <a:r>
              <a:rPr lang="sk-SK" sz="2400" dirty="0" smtClean="0"/>
              <a:t>ozdobná</a:t>
            </a:r>
            <a:endParaRPr lang="sk-SK" sz="24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sk-SK" sz="2400" dirty="0" smtClean="0"/>
              <a:t>proti </a:t>
            </a:r>
            <a:r>
              <a:rPr lang="sk-SK" sz="2400" dirty="0" smtClean="0"/>
              <a:t>nachladnutiu, </a:t>
            </a:r>
            <a:r>
              <a:rPr lang="sk-SK" sz="2400" dirty="0" smtClean="0"/>
              <a:t> uvoľňuje </a:t>
            </a:r>
            <a:r>
              <a:rPr lang="sk-SK" sz="2400" dirty="0" smtClean="0"/>
              <a:t>hlieny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sk-SK" sz="2400" dirty="0" smtClean="0"/>
              <a:t>spomaľuje proces starnutia buniek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sk-SK" sz="2400" dirty="0" smtClean="0"/>
              <a:t>pri ťažkostiach         so žalúdkom</a:t>
            </a:r>
            <a:endParaRPr lang="cs-CZ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Ruža :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   Statný ker, ktorý dosahuje od </a:t>
            </a:r>
            <a:r>
              <a:rPr lang="sk-SK" dirty="0" err="1" smtClean="0"/>
              <a:t>jeného</a:t>
            </a:r>
            <a:r>
              <a:rPr lang="sk-SK" dirty="0" smtClean="0"/>
              <a:t> metra až do tri a pol metra. Môže sa vyskytovať aj ako ťahavá liana, vtedy môže dosahovať výšku aj 10 metrov. Taktiež sa môže vyskytovať                                v stromčekovitom tvare </a:t>
            </a:r>
            <a:r>
              <a:rPr lang="en-US" dirty="0" smtClean="0"/>
              <a:t>.</a:t>
            </a:r>
            <a:endParaRPr lang="cs-CZ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Korene: 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/>
            <a:r>
              <a:rPr lang="sk-SK" dirty="0" smtClean="0"/>
              <a:t>hlavný koreň, ktorý sa rozvetvuje</a:t>
            </a:r>
            <a:endParaRPr lang="cs-CZ" dirty="0"/>
          </a:p>
        </p:txBody>
      </p:sp>
      <p:pic>
        <p:nvPicPr>
          <p:cNvPr id="10" name="Obrázok 9" descr="19-lesinska-ruze-bi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062236"/>
            <a:ext cx="3024336" cy="3080818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Stonka: 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54013" indent="-354013"/>
            <a:r>
              <a:rPr lang="sk-SK" dirty="0" smtClean="0"/>
              <a:t>drevnatá</a:t>
            </a:r>
            <a:endParaRPr lang="sk-SK" dirty="0" smtClean="0"/>
          </a:p>
          <a:p>
            <a:pPr marL="354013" indent="-354013"/>
            <a:r>
              <a:rPr lang="cs-CZ" dirty="0" err="1" smtClean="0"/>
              <a:t>rozkonáruje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tesne</a:t>
            </a:r>
            <a:r>
              <a:rPr lang="cs-CZ" dirty="0" smtClean="0"/>
              <a:t>             nad </a:t>
            </a:r>
            <a:r>
              <a:rPr lang="en-US" dirty="0" smtClean="0"/>
              <a:t> </a:t>
            </a:r>
            <a:r>
              <a:rPr lang="cs-CZ" dirty="0" err="1" smtClean="0"/>
              <a:t>zemou</a:t>
            </a:r>
            <a:endParaRPr lang="sk-SK" dirty="0" smtClean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Listy: 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err="1" smtClean="0"/>
              <a:t>striedavé</a:t>
            </a:r>
            <a:r>
              <a:rPr lang="cs-CZ" dirty="0" smtClean="0"/>
              <a:t>, </a:t>
            </a:r>
            <a:r>
              <a:rPr lang="cs-CZ" dirty="0" err="1" smtClean="0"/>
              <a:t>nepárno</a:t>
            </a:r>
            <a:r>
              <a:rPr lang="cs-CZ" dirty="0" smtClean="0"/>
              <a:t> </a:t>
            </a:r>
            <a:r>
              <a:rPr lang="cs-CZ" dirty="0" err="1" smtClean="0"/>
              <a:t>perovito</a:t>
            </a:r>
            <a:r>
              <a:rPr lang="cs-CZ" dirty="0" smtClean="0"/>
              <a:t> </a:t>
            </a:r>
            <a:r>
              <a:rPr lang="cs-CZ" dirty="0" err="1" smtClean="0"/>
              <a:t>zložené</a:t>
            </a:r>
            <a:endParaRPr lang="cs-CZ" dirty="0" smtClean="0"/>
          </a:p>
          <a:p>
            <a:r>
              <a:rPr lang="cs-CZ" dirty="0" smtClean="0"/>
              <a:t>na okraji </a:t>
            </a:r>
            <a:r>
              <a:rPr lang="cs-CZ" dirty="0" err="1" smtClean="0"/>
              <a:t>pílkovité</a:t>
            </a:r>
            <a:r>
              <a:rPr lang="cs-CZ" dirty="0" smtClean="0"/>
              <a:t>, </a:t>
            </a:r>
            <a:r>
              <a:rPr lang="cs-CZ" dirty="0" err="1" smtClean="0"/>
              <a:t>zúbkovité</a:t>
            </a:r>
            <a:r>
              <a:rPr lang="cs-CZ" dirty="0" smtClean="0"/>
              <a:t>  </a:t>
            </a:r>
          </a:p>
          <a:p>
            <a:r>
              <a:rPr lang="cs-CZ" dirty="0" err="1" smtClean="0"/>
              <a:t>majú</a:t>
            </a:r>
            <a:r>
              <a:rPr lang="cs-CZ" dirty="0" smtClean="0"/>
              <a:t> </a:t>
            </a:r>
            <a:r>
              <a:rPr lang="cs-CZ" dirty="0" err="1" smtClean="0"/>
              <a:t>prílistky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" name="Obrázok 6" descr="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933056"/>
            <a:ext cx="3238500" cy="2428875"/>
          </a:xfrm>
          <a:prstGeom prst="rect">
            <a:avLst/>
          </a:prstGeom>
        </p:spPr>
      </p:pic>
      <p:pic>
        <p:nvPicPr>
          <p:cNvPr id="8" name="Obrázok 7" descr="21-lesinska-ruze-big-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61048"/>
            <a:ext cx="4386874" cy="2478584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Kvety : 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pravidelné, </a:t>
            </a:r>
            <a:r>
              <a:rPr lang="cs-CZ" dirty="0" err="1" smtClean="0"/>
              <a:t>päťpočetné</a:t>
            </a:r>
            <a:endParaRPr lang="cs-CZ" dirty="0" smtClean="0"/>
          </a:p>
          <a:p>
            <a:r>
              <a:rPr lang="cs-CZ" dirty="0" err="1" smtClean="0"/>
              <a:t>päť</a:t>
            </a:r>
            <a:r>
              <a:rPr lang="cs-CZ" dirty="0" smtClean="0"/>
              <a:t> </a:t>
            </a:r>
            <a:r>
              <a:rPr lang="cs-CZ" dirty="0" err="1" smtClean="0"/>
              <a:t>voľných</a:t>
            </a:r>
            <a:r>
              <a:rPr lang="cs-CZ" dirty="0" smtClean="0"/>
              <a:t> kališných </a:t>
            </a:r>
            <a:r>
              <a:rPr lang="cs-CZ" dirty="0" err="1" smtClean="0"/>
              <a:t>lístkov</a:t>
            </a:r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päť</a:t>
            </a:r>
            <a:r>
              <a:rPr lang="cs-CZ" dirty="0" smtClean="0"/>
              <a:t> </a:t>
            </a:r>
            <a:r>
              <a:rPr lang="cs-CZ" dirty="0" err="1" smtClean="0"/>
              <a:t>voľných</a:t>
            </a:r>
            <a:r>
              <a:rPr lang="cs-CZ" dirty="0" smtClean="0"/>
              <a:t> korunných </a:t>
            </a:r>
            <a:r>
              <a:rPr lang="cs-CZ" dirty="0" err="1" smtClean="0"/>
              <a:t>lupienkov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ružovej</a:t>
            </a:r>
            <a:r>
              <a:rPr lang="cs-CZ" dirty="0" smtClean="0"/>
              <a:t> </a:t>
            </a:r>
            <a:r>
              <a:rPr lang="cs-CZ" dirty="0" err="1" smtClean="0"/>
              <a:t>alebo</a:t>
            </a:r>
            <a:r>
              <a:rPr lang="cs-CZ" dirty="0" smtClean="0"/>
              <a:t> </a:t>
            </a:r>
            <a:r>
              <a:rPr lang="cs-CZ" dirty="0" err="1" smtClean="0"/>
              <a:t>bielej</a:t>
            </a:r>
            <a:r>
              <a:rPr lang="cs-CZ" dirty="0" smtClean="0"/>
              <a:t> </a:t>
            </a:r>
            <a:r>
              <a:rPr lang="cs-CZ" dirty="0" err="1" smtClean="0"/>
              <a:t>farby</a:t>
            </a:r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veľa</a:t>
            </a:r>
            <a:r>
              <a:rPr lang="cs-CZ" dirty="0" smtClean="0"/>
              <a:t> </a:t>
            </a:r>
            <a:r>
              <a:rPr lang="cs-CZ" dirty="0" err="1" smtClean="0"/>
              <a:t>tyčiniek</a:t>
            </a:r>
            <a:r>
              <a:rPr lang="cs-CZ" dirty="0" smtClean="0"/>
              <a:t> a jeden </a:t>
            </a:r>
            <a:r>
              <a:rPr lang="cs-CZ" dirty="0" err="1" smtClean="0"/>
              <a:t>piestik</a:t>
            </a:r>
            <a:endParaRPr lang="cs-CZ" dirty="0" smtClean="0"/>
          </a:p>
          <a:p>
            <a:r>
              <a:rPr lang="cs-CZ" dirty="0" smtClean="0"/>
              <a:t>kališné lístky </a:t>
            </a:r>
            <a:r>
              <a:rPr lang="cs-CZ" dirty="0" err="1" smtClean="0"/>
              <a:t>sa</a:t>
            </a:r>
            <a:r>
              <a:rPr lang="cs-CZ" dirty="0" smtClean="0"/>
              <a:t>                      po odkvitnutí </a:t>
            </a:r>
            <a:r>
              <a:rPr lang="cs-CZ" dirty="0" err="1" smtClean="0"/>
              <a:t>ohýbajú</a:t>
            </a:r>
            <a:r>
              <a:rPr lang="cs-CZ" dirty="0" smtClean="0"/>
              <a:t> </a:t>
            </a:r>
            <a:r>
              <a:rPr lang="cs-CZ" dirty="0" err="1" smtClean="0"/>
              <a:t>naspäť</a:t>
            </a:r>
            <a:r>
              <a:rPr lang="cs-CZ" dirty="0" smtClean="0"/>
              <a:t> a skoro </a:t>
            </a:r>
            <a:r>
              <a:rPr lang="cs-CZ" dirty="0" err="1" smtClean="0"/>
              <a:t>odpadávajú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obsahu 6" descr="rua_pov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493391"/>
            <a:ext cx="4041775" cy="3314256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B050"/>
                </a:solidFill>
                <a:latin typeface="Adobe Caslon Pro Bold" pitchFamily="18" charset="-18"/>
              </a:rPr>
              <a:t>Plod:  </a:t>
            </a:r>
            <a:endParaRPr lang="cs-CZ" sz="36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z každého </a:t>
            </a:r>
            <a:r>
              <a:rPr lang="cs-CZ" dirty="0" err="1" smtClean="0"/>
              <a:t>opeleného</a:t>
            </a:r>
            <a:r>
              <a:rPr lang="cs-CZ" dirty="0" smtClean="0"/>
              <a:t> kvetu vzniká </a:t>
            </a:r>
            <a:r>
              <a:rPr lang="cs-CZ" dirty="0" err="1" smtClean="0"/>
              <a:t>plodstvo</a:t>
            </a:r>
            <a:r>
              <a:rPr lang="cs-CZ" dirty="0" smtClean="0"/>
              <a:t> - šípka </a:t>
            </a:r>
          </a:p>
          <a:p>
            <a:r>
              <a:rPr lang="cs-CZ" dirty="0" smtClean="0"/>
              <a:t>obsahuje množstvo jednosemenných suchých nepukavých </a:t>
            </a:r>
            <a:r>
              <a:rPr lang="cs-CZ" dirty="0" err="1" smtClean="0"/>
              <a:t>plodov</a:t>
            </a:r>
            <a:r>
              <a:rPr lang="cs-CZ" dirty="0" smtClean="0"/>
              <a:t> - </a:t>
            </a:r>
            <a:r>
              <a:rPr lang="cs-CZ" dirty="0" err="1" smtClean="0"/>
              <a:t>nažiek</a:t>
            </a:r>
            <a:endParaRPr lang="cs-CZ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obsahu 6" descr="ruza-sipov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844824"/>
            <a:ext cx="3308920" cy="4411893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rmAutofit/>
          </a:bodyPr>
          <a:lstStyle/>
          <a:p>
            <a:pPr algn="l"/>
            <a:r>
              <a:rPr lang="sk-SK" sz="4800" dirty="0" smtClean="0">
                <a:solidFill>
                  <a:srgbClr val="00B050"/>
                </a:solidFill>
                <a:latin typeface="Adobe Caslon Pro Bold" pitchFamily="18" charset="-18"/>
              </a:rPr>
              <a:t>Využitie</a:t>
            </a:r>
            <a:endParaRPr lang="cs-CZ" sz="4800" dirty="0">
              <a:solidFill>
                <a:srgbClr val="00B050"/>
              </a:solidFill>
              <a:latin typeface="Adobe Caslon Pro Bold" pitchFamily="18" charset="-18"/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   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err="1" smtClean="0"/>
              <a:t>Ruža</a:t>
            </a:r>
            <a:r>
              <a:rPr lang="cs-CZ" dirty="0" smtClean="0"/>
              <a:t> šípová </a:t>
            </a:r>
            <a:r>
              <a:rPr lang="cs-CZ" dirty="0" err="1" smtClean="0"/>
              <a:t>patrí</a:t>
            </a:r>
            <a:r>
              <a:rPr lang="cs-CZ" dirty="0" smtClean="0"/>
              <a:t> k </a:t>
            </a:r>
            <a:r>
              <a:rPr lang="cs-CZ" dirty="0" err="1" smtClean="0"/>
              <a:t>známym</a:t>
            </a:r>
            <a:r>
              <a:rPr lang="cs-CZ" dirty="0" smtClean="0"/>
              <a:t> </a:t>
            </a:r>
            <a:r>
              <a:rPr lang="cs-CZ" dirty="0" err="1" smtClean="0"/>
              <a:t>liečivým</a:t>
            </a:r>
            <a:r>
              <a:rPr lang="cs-CZ" dirty="0" smtClean="0"/>
              <a:t> </a:t>
            </a:r>
            <a:r>
              <a:rPr lang="cs-CZ" dirty="0" err="1" smtClean="0"/>
              <a:t>rastlinám</a:t>
            </a:r>
            <a:r>
              <a:rPr lang="cs-CZ" dirty="0" smtClean="0"/>
              <a:t>. </a:t>
            </a:r>
            <a:r>
              <a:rPr lang="cs-CZ" dirty="0" err="1" smtClean="0"/>
              <a:t>Zbierajú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plody – šípky, </a:t>
            </a:r>
            <a:r>
              <a:rPr lang="cs-CZ" dirty="0" err="1" smtClean="0"/>
              <a:t>ktoré</a:t>
            </a:r>
            <a:r>
              <a:rPr lang="cs-CZ" dirty="0" smtClean="0"/>
              <a:t> </a:t>
            </a:r>
            <a:r>
              <a:rPr lang="cs-CZ" dirty="0" err="1" smtClean="0"/>
              <a:t>obsahujú</a:t>
            </a:r>
            <a:r>
              <a:rPr lang="cs-CZ" dirty="0" smtClean="0"/>
              <a:t> </a:t>
            </a:r>
            <a:r>
              <a:rPr lang="cs-CZ" dirty="0" err="1" smtClean="0"/>
              <a:t>veľké</a:t>
            </a:r>
            <a:r>
              <a:rPr lang="cs-CZ" dirty="0" smtClean="0"/>
              <a:t> množstvo vitamínu C. Po usušení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en-US" dirty="0" smtClean="0"/>
              <a:t>  </a:t>
            </a:r>
            <a:r>
              <a:rPr lang="cs-CZ" dirty="0" smtClean="0"/>
              <a:t>z nich robí odvar. </a:t>
            </a:r>
            <a:r>
              <a:rPr lang="cs-CZ" dirty="0" err="1" smtClean="0"/>
              <a:t>Používa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pri</a:t>
            </a:r>
            <a:r>
              <a:rPr lang="cs-CZ" dirty="0" smtClean="0"/>
              <a:t> chorobách                        z </a:t>
            </a:r>
            <a:r>
              <a:rPr lang="cs-CZ" dirty="0" err="1" smtClean="0"/>
              <a:t>nachladnutia</a:t>
            </a:r>
            <a:r>
              <a:rPr lang="cs-CZ" dirty="0" smtClean="0"/>
              <a:t>, </a:t>
            </a:r>
            <a:r>
              <a:rPr lang="cs-CZ" dirty="0" err="1" smtClean="0"/>
              <a:t>pri</a:t>
            </a:r>
            <a:r>
              <a:rPr lang="cs-CZ" dirty="0" smtClean="0"/>
              <a:t> </a:t>
            </a:r>
            <a:r>
              <a:rPr lang="cs-CZ" dirty="0" err="1" smtClean="0"/>
              <a:t>jarnej</a:t>
            </a:r>
            <a:r>
              <a:rPr lang="cs-CZ" dirty="0" smtClean="0"/>
              <a:t> </a:t>
            </a:r>
            <a:r>
              <a:rPr lang="cs-CZ" dirty="0" err="1" smtClean="0"/>
              <a:t>únave</a:t>
            </a:r>
            <a:r>
              <a:rPr lang="cs-CZ" dirty="0" smtClean="0"/>
              <a:t> a </a:t>
            </a:r>
            <a:r>
              <a:rPr lang="cs-CZ" dirty="0" err="1" smtClean="0"/>
              <a:t>pri</a:t>
            </a:r>
            <a:r>
              <a:rPr lang="cs-CZ" dirty="0" smtClean="0"/>
              <a:t> </a:t>
            </a:r>
            <a:r>
              <a:rPr lang="cs-CZ" dirty="0" err="1" smtClean="0"/>
              <a:t>infekcii</a:t>
            </a:r>
            <a:r>
              <a:rPr lang="cs-CZ" dirty="0" smtClean="0"/>
              <a:t> močových </a:t>
            </a:r>
            <a:r>
              <a:rPr lang="cs-CZ" dirty="0" err="1" smtClean="0"/>
              <a:t>ciest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sk-SK" dirty="0" smtClean="0"/>
              <a:t>Výborný je aj šípkový lekvár. 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9" name="Zástupný symbol textu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cs-CZ" dirty="0"/>
          </a:p>
        </p:txBody>
      </p:sp>
      <p:pic>
        <p:nvPicPr>
          <p:cNvPr id="10" name="Obrázok 9" descr="15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564904"/>
            <a:ext cx="2784309" cy="208823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00B050"/>
                </a:solidFill>
                <a:latin typeface="Adobe Caslon Pro Bold" pitchFamily="18" charset="-18"/>
                <a:cs typeface="Andalus" pitchFamily="18" charset="-78"/>
              </a:rPr>
              <a:t>Ríbezľa alpínska </a:t>
            </a:r>
            <a:endParaRPr lang="cs-CZ" sz="3200" dirty="0">
              <a:solidFill>
                <a:srgbClr val="00B050"/>
              </a:solidFill>
              <a:latin typeface="Adobe Caslon Pro Bold" pitchFamily="18" charset="-18"/>
              <a:cs typeface="Andalus" pitchFamily="18" charset="-78"/>
            </a:endParaRPr>
          </a:p>
        </p:txBody>
      </p:sp>
      <p:pic>
        <p:nvPicPr>
          <p:cNvPr id="10" name="Zástupný symbol obsahu 9" descr="p_p_1659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628800"/>
            <a:ext cx="2762289" cy="3672408"/>
          </a:xfrm>
        </p:spPr>
      </p:pic>
      <p:sp>
        <p:nvSpPr>
          <p:cNvPr id="9" name="Zástupný symbol textu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34680" cy="5234259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/>
              <a:t>Latinský názov :</a:t>
            </a:r>
          </a:p>
          <a:p>
            <a:r>
              <a:rPr lang="cs-CZ" sz="2400" dirty="0" err="1" smtClean="0"/>
              <a:t>Ribes</a:t>
            </a:r>
            <a:r>
              <a:rPr lang="cs-CZ" sz="2400" dirty="0" smtClean="0"/>
              <a:t> alpinum </a:t>
            </a:r>
          </a:p>
          <a:p>
            <a:endParaRPr lang="sk-SK" sz="2400" dirty="0" smtClean="0"/>
          </a:p>
          <a:p>
            <a:r>
              <a:rPr lang="sk-SK" sz="2400" dirty="0" smtClean="0"/>
              <a:t>Ľudový názov: </a:t>
            </a:r>
          </a:p>
          <a:p>
            <a:r>
              <a:rPr lang="cs-CZ" sz="2400" dirty="0" err="1" smtClean="0"/>
              <a:t>Neslánka</a:t>
            </a:r>
            <a:endParaRPr lang="cs-CZ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Čeľaď :</a:t>
            </a:r>
          </a:p>
          <a:p>
            <a:r>
              <a:rPr lang="sk-SK" sz="2400" dirty="0" err="1" smtClean="0"/>
              <a:t>meruzalkovité</a:t>
            </a:r>
            <a:r>
              <a:rPr lang="sk-SK" sz="2400" dirty="0" smtClean="0"/>
              <a:t> </a:t>
            </a:r>
          </a:p>
          <a:p>
            <a:endParaRPr lang="sk-SK" sz="2400" dirty="0" smtClean="0"/>
          </a:p>
          <a:p>
            <a:r>
              <a:rPr lang="sk-SK" sz="2400" dirty="0" smtClean="0"/>
              <a:t>Rastlina:  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krytosemenná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</a:t>
            </a:r>
            <a:r>
              <a:rPr lang="sk-SK" sz="2400" dirty="0" err="1" smtClean="0"/>
              <a:t>dvojklíčnolistová</a:t>
            </a:r>
            <a:r>
              <a:rPr lang="sk-SK" sz="2400" dirty="0" smtClean="0"/>
              <a:t>  </a:t>
            </a:r>
          </a:p>
          <a:p>
            <a:pPr>
              <a:buFont typeface="Arial" pitchFamily="34" charset="0"/>
              <a:buChar char="•"/>
            </a:pPr>
            <a:endParaRPr lang="sk-SK" sz="2400" dirty="0" smtClean="0"/>
          </a:p>
          <a:p>
            <a:endParaRPr lang="sk-SK" sz="2400" dirty="0" smtClean="0"/>
          </a:p>
          <a:p>
            <a:endParaRPr lang="cs-CZ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857</Words>
  <Application>Microsoft Office PowerPoint</Application>
  <PresentationFormat>Prezentácia na obrazovke (4:3)</PresentationFormat>
  <Paragraphs>259</Paragraphs>
  <Slides>33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4" baseType="lpstr">
      <vt:lpstr>Motív Office</vt:lpstr>
      <vt:lpstr>Listnaté dreviny </vt:lpstr>
      <vt:lpstr>Ruža šípová </vt:lpstr>
      <vt:lpstr>Výskyt : </vt:lpstr>
      <vt:lpstr>Snímka 4</vt:lpstr>
      <vt:lpstr>Snímka 5</vt:lpstr>
      <vt:lpstr>Snímka 6</vt:lpstr>
      <vt:lpstr>Snímka 7</vt:lpstr>
      <vt:lpstr>Využitie</vt:lpstr>
      <vt:lpstr>Ríbezľa alpínska </vt:lpstr>
      <vt:lpstr>Výskyt : </vt:lpstr>
      <vt:lpstr>Snímka 11</vt:lpstr>
      <vt:lpstr>Snímka 12</vt:lpstr>
      <vt:lpstr>Snímka 13</vt:lpstr>
      <vt:lpstr>Využitie: </vt:lpstr>
      <vt:lpstr>Hloh obyčajný </vt:lpstr>
      <vt:lpstr>Výskyt: </vt:lpstr>
      <vt:lpstr>Snímka 17</vt:lpstr>
      <vt:lpstr>Snímka 18</vt:lpstr>
      <vt:lpstr>Snímka 19</vt:lpstr>
      <vt:lpstr>Využitie: </vt:lpstr>
      <vt:lpstr>Lieska obyčajná: </vt:lpstr>
      <vt:lpstr>Výskyt: </vt:lpstr>
      <vt:lpstr>Snímka 23</vt:lpstr>
      <vt:lpstr>Snímka 24</vt:lpstr>
      <vt:lpstr>Snímka 25</vt:lpstr>
      <vt:lpstr>Využitie: </vt:lpstr>
      <vt:lpstr>Baza čierna </vt:lpstr>
      <vt:lpstr>Výskyt: </vt:lpstr>
      <vt:lpstr>Snímka 29</vt:lpstr>
      <vt:lpstr>Snímka 30</vt:lpstr>
      <vt:lpstr>Snímka 31</vt:lpstr>
      <vt:lpstr>Snímka 32</vt:lpstr>
      <vt:lpstr>Využitie: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Listnaté dreviny</dc:title>
  <dc:creator>natálka</dc:creator>
  <cp:lastModifiedBy>natálka</cp:lastModifiedBy>
  <cp:revision>78</cp:revision>
  <dcterms:created xsi:type="dcterms:W3CDTF">2012-01-02T17:11:50Z</dcterms:created>
  <dcterms:modified xsi:type="dcterms:W3CDTF">2012-01-08T13:39:48Z</dcterms:modified>
</cp:coreProperties>
</file>