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 id="262" r:id="rId3"/>
    <p:sldId id="257" r:id="rId4"/>
    <p:sldId id="264" r:id="rId5"/>
    <p:sldId id="258" r:id="rId6"/>
    <p:sldId id="263" r:id="rId7"/>
    <p:sldId id="260" r:id="rId8"/>
    <p:sldId id="265" r:id="rId9"/>
    <p:sldId id="261" r:id="rId10"/>
    <p:sldId id="266"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30" name="Zástupný symbol dátumu 29"/>
          <p:cNvSpPr>
            <a:spLocks noGrp="1"/>
          </p:cNvSpPr>
          <p:nvPr>
            <p:ph type="dt" sz="half" idx="10"/>
          </p:nvPr>
        </p:nvSpPr>
        <p:spPr/>
        <p:txBody>
          <a:bodyPr/>
          <a:lstStyle/>
          <a:p>
            <a:fld id="{18A2481B-5154-415F-B752-558547769AA3}" type="datetimeFigureOut">
              <a:rPr lang="cs-CZ" smtClean="0"/>
              <a:pPr/>
              <a:t>8.1.2012</a:t>
            </a:fld>
            <a:endParaRPr lang="cs-CZ"/>
          </a:p>
        </p:txBody>
      </p:sp>
      <p:sp>
        <p:nvSpPr>
          <p:cNvPr id="19" name="Zástupný symbol päty 18"/>
          <p:cNvSpPr>
            <a:spLocks noGrp="1"/>
          </p:cNvSpPr>
          <p:nvPr>
            <p:ph type="ftr" sz="quarter" idx="11"/>
          </p:nvPr>
        </p:nvSpPr>
        <p:spPr/>
        <p:txBody>
          <a:bodyPr/>
          <a:lstStyle/>
          <a:p>
            <a:endParaRPr lang="cs-CZ"/>
          </a:p>
        </p:txBody>
      </p:sp>
      <p:sp>
        <p:nvSpPr>
          <p:cNvPr id="27" name="Zástupný symbol čísla snímky 26"/>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18A2481B-5154-415F-B752-558547769AA3}" type="datetimeFigureOut">
              <a:rPr lang="cs-CZ" smtClean="0"/>
              <a:pPr/>
              <a:t>8.1.2012</a:t>
            </a:fld>
            <a:endParaRPr lang="cs-CZ"/>
          </a:p>
        </p:txBody>
      </p:sp>
      <p:sp>
        <p:nvSpPr>
          <p:cNvPr id="5" name="Zástupný symbol päty 4"/>
          <p:cNvSpPr>
            <a:spLocks noGrp="1"/>
          </p:cNvSpPr>
          <p:nvPr>
            <p:ph type="ftr" sz="quarter" idx="11"/>
          </p:nvPr>
        </p:nvSpPr>
        <p:spPr/>
        <p:txBody>
          <a:bodyPr/>
          <a:lstStyle/>
          <a:p>
            <a:endParaRPr lang="cs-CZ"/>
          </a:p>
        </p:txBody>
      </p:sp>
      <p:sp>
        <p:nvSpPr>
          <p:cNvPr id="6" name="Zástupný symbol čísla snímky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914401"/>
            <a:ext cx="2057400" cy="5211763"/>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914401"/>
            <a:ext cx="6019800" cy="5211763"/>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18A2481B-5154-415F-B752-558547769AA3}" type="datetimeFigureOut">
              <a:rPr lang="cs-CZ" smtClean="0"/>
              <a:pPr/>
              <a:t>8.1.2012</a:t>
            </a:fld>
            <a:endParaRPr lang="cs-CZ"/>
          </a:p>
        </p:txBody>
      </p:sp>
      <p:sp>
        <p:nvSpPr>
          <p:cNvPr id="5" name="Zástupný symbol päty 4"/>
          <p:cNvSpPr>
            <a:spLocks noGrp="1"/>
          </p:cNvSpPr>
          <p:nvPr>
            <p:ph type="ftr" sz="quarter" idx="11"/>
          </p:nvPr>
        </p:nvSpPr>
        <p:spPr/>
        <p:txBody>
          <a:bodyPr/>
          <a:lstStyle/>
          <a:p>
            <a:endParaRPr lang="cs-CZ"/>
          </a:p>
        </p:txBody>
      </p:sp>
      <p:sp>
        <p:nvSpPr>
          <p:cNvPr id="6" name="Zástupný symbol čísla snímky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18A2481B-5154-415F-B752-558547769AA3}" type="datetimeFigureOut">
              <a:rPr lang="cs-CZ" smtClean="0"/>
              <a:pPr/>
              <a:t>8.1.2012</a:t>
            </a:fld>
            <a:endParaRPr lang="cs-CZ"/>
          </a:p>
        </p:txBody>
      </p:sp>
      <p:sp>
        <p:nvSpPr>
          <p:cNvPr id="5" name="Zástupný symbol päty 4"/>
          <p:cNvSpPr>
            <a:spLocks noGrp="1"/>
          </p:cNvSpPr>
          <p:nvPr>
            <p:ph type="ftr" sz="quarter" idx="11"/>
          </p:nvPr>
        </p:nvSpPr>
        <p:spPr/>
        <p:txBody>
          <a:bodyPr/>
          <a:lstStyle/>
          <a:p>
            <a:endParaRPr lang="cs-CZ"/>
          </a:p>
        </p:txBody>
      </p:sp>
      <p:sp>
        <p:nvSpPr>
          <p:cNvPr id="6" name="Zástupný symbol čísla snímky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p>
            <a:fld id="{18A2481B-5154-415F-B752-558547769AA3}" type="datetimeFigureOut">
              <a:rPr lang="cs-CZ" smtClean="0"/>
              <a:pPr/>
              <a:t>8.1.2012</a:t>
            </a:fld>
            <a:endParaRPr lang="cs-CZ"/>
          </a:p>
        </p:txBody>
      </p:sp>
      <p:sp>
        <p:nvSpPr>
          <p:cNvPr id="5" name="Zástupný symbol päty 4"/>
          <p:cNvSpPr>
            <a:spLocks noGrp="1"/>
          </p:cNvSpPr>
          <p:nvPr>
            <p:ph type="ftr" sz="quarter" idx="11"/>
          </p:nvPr>
        </p:nvSpPr>
        <p:spPr/>
        <p:txBody>
          <a:bodyPr/>
          <a:lstStyle/>
          <a:p>
            <a:endParaRPr lang="cs-CZ"/>
          </a:p>
        </p:txBody>
      </p:sp>
      <p:sp>
        <p:nvSpPr>
          <p:cNvPr id="6" name="Zástupný symbol čísla snímky 5"/>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18A2481B-5154-415F-B752-558547769AA3}" type="datetimeFigureOut">
              <a:rPr lang="cs-CZ" smtClean="0"/>
              <a:pPr/>
              <a:t>8.1.2012</a:t>
            </a:fld>
            <a:endParaRPr lang="cs-CZ"/>
          </a:p>
        </p:txBody>
      </p:sp>
      <p:sp>
        <p:nvSpPr>
          <p:cNvPr id="6" name="Zástupný symbol päty 5"/>
          <p:cNvSpPr>
            <a:spLocks noGrp="1"/>
          </p:cNvSpPr>
          <p:nvPr>
            <p:ph type="ftr" sz="quarter" idx="11"/>
          </p:nvPr>
        </p:nvSpPr>
        <p:spPr/>
        <p:txBody>
          <a:bodyPr/>
          <a:lstStyle/>
          <a:p>
            <a:endParaRPr lang="cs-CZ"/>
          </a:p>
        </p:txBody>
      </p:sp>
      <p:sp>
        <p:nvSpPr>
          <p:cNvPr id="7" name="Zástupný symbol čísla snímky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18A2481B-5154-415F-B752-558547769AA3}" type="datetimeFigureOut">
              <a:rPr lang="cs-CZ" smtClean="0"/>
              <a:pPr/>
              <a:t>8.1.2012</a:t>
            </a:fld>
            <a:endParaRPr lang="cs-CZ"/>
          </a:p>
        </p:txBody>
      </p:sp>
      <p:sp>
        <p:nvSpPr>
          <p:cNvPr id="8" name="Zástupný symbol päty 7"/>
          <p:cNvSpPr>
            <a:spLocks noGrp="1"/>
          </p:cNvSpPr>
          <p:nvPr>
            <p:ph type="ftr" sz="quarter" idx="11"/>
          </p:nvPr>
        </p:nvSpPr>
        <p:spPr/>
        <p:txBody>
          <a:bodyPr/>
          <a:lstStyle/>
          <a:p>
            <a:endParaRPr lang="cs-CZ"/>
          </a:p>
        </p:txBody>
      </p:sp>
      <p:sp>
        <p:nvSpPr>
          <p:cNvPr id="9" name="Zástupný symbol čísla snímky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p>
            <a:fld id="{18A2481B-5154-415F-B752-558547769AA3}" type="datetimeFigureOut">
              <a:rPr lang="cs-CZ" smtClean="0"/>
              <a:pPr/>
              <a:t>8.1.2012</a:t>
            </a:fld>
            <a:endParaRPr lang="cs-CZ"/>
          </a:p>
        </p:txBody>
      </p:sp>
      <p:sp>
        <p:nvSpPr>
          <p:cNvPr id="4" name="Zástupný symbol päty 3"/>
          <p:cNvSpPr>
            <a:spLocks noGrp="1"/>
          </p:cNvSpPr>
          <p:nvPr>
            <p:ph type="ftr" sz="quarter" idx="11"/>
          </p:nvPr>
        </p:nvSpPr>
        <p:spPr/>
        <p:txBody>
          <a:bodyPr/>
          <a:lstStyle/>
          <a:p>
            <a:endParaRPr lang="cs-CZ"/>
          </a:p>
        </p:txBody>
      </p:sp>
      <p:sp>
        <p:nvSpPr>
          <p:cNvPr id="5" name="Zástupný symbol čísla snímky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18A2481B-5154-415F-B752-558547769AA3}" type="datetimeFigureOut">
              <a:rPr lang="cs-CZ" smtClean="0"/>
              <a:pPr/>
              <a:t>8.1.2012</a:t>
            </a:fld>
            <a:endParaRPr lang="cs-CZ"/>
          </a:p>
        </p:txBody>
      </p:sp>
      <p:sp>
        <p:nvSpPr>
          <p:cNvPr id="3" name="Zástupný symbol päty 2"/>
          <p:cNvSpPr>
            <a:spLocks noGrp="1"/>
          </p:cNvSpPr>
          <p:nvPr>
            <p:ph type="ftr" sz="quarter" idx="11"/>
          </p:nvPr>
        </p:nvSpPr>
        <p:spPr/>
        <p:txBody>
          <a:bodyPr/>
          <a:lstStyle/>
          <a:p>
            <a:endParaRPr lang="cs-CZ"/>
          </a:p>
        </p:txBody>
      </p:sp>
      <p:sp>
        <p:nvSpPr>
          <p:cNvPr id="4" name="Zástupný symbol čísla snímky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18A2481B-5154-415F-B752-558547769AA3}" type="datetimeFigureOut">
              <a:rPr lang="cs-CZ" smtClean="0"/>
              <a:pPr/>
              <a:t>8.1.2012</a:t>
            </a:fld>
            <a:endParaRPr lang="cs-CZ"/>
          </a:p>
        </p:txBody>
      </p:sp>
      <p:sp>
        <p:nvSpPr>
          <p:cNvPr id="6" name="Zástupný symbol päty 5"/>
          <p:cNvSpPr>
            <a:spLocks noGrp="1"/>
          </p:cNvSpPr>
          <p:nvPr>
            <p:ph type="ftr" sz="quarter" idx="11"/>
          </p:nvPr>
        </p:nvSpPr>
        <p:spPr/>
        <p:txBody>
          <a:bodyPr/>
          <a:lstStyle/>
          <a:p>
            <a:endParaRPr lang="cs-CZ"/>
          </a:p>
        </p:txBody>
      </p:sp>
      <p:sp>
        <p:nvSpPr>
          <p:cNvPr id="7" name="Zástupný symbol čísla snímky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Obdĺžnik s jedným odstrihnutým a zaobleným roho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uhlý trojuho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k-SK" smtClean="0"/>
              <a:t>Kliknite sem a upravte štýl predlohy nadpisov.</a:t>
            </a:r>
            <a:endParaRPr kumimoji="0" lang="en-US"/>
          </a:p>
        </p:txBody>
      </p:sp>
      <p:sp>
        <p:nvSpPr>
          <p:cNvPr id="4" name="Zástupný symbol tex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p:txBody>
          <a:bodyPr/>
          <a:lstStyle/>
          <a:p>
            <a:fld id="{18A2481B-5154-415F-B752-558547769AA3}" type="datetimeFigureOut">
              <a:rPr lang="cs-CZ" smtClean="0"/>
              <a:pPr/>
              <a:t>8.1.2012</a:t>
            </a:fld>
            <a:endParaRPr lang="cs-CZ"/>
          </a:p>
        </p:txBody>
      </p:sp>
      <p:sp>
        <p:nvSpPr>
          <p:cNvPr id="6" name="Zástupný symbol päty 5"/>
          <p:cNvSpPr>
            <a:spLocks noGrp="1"/>
          </p:cNvSpPr>
          <p:nvPr>
            <p:ph type="ftr" sz="quarter" idx="11"/>
          </p:nvPr>
        </p:nvSpPr>
        <p:spPr/>
        <p:txBody>
          <a:bodyPr/>
          <a:lstStyle/>
          <a:p>
            <a:endParaRPr lang="cs-CZ"/>
          </a:p>
        </p:txBody>
      </p:sp>
      <p:sp>
        <p:nvSpPr>
          <p:cNvPr id="7" name="Zástupný symbol čísla snímky 6"/>
          <p:cNvSpPr>
            <a:spLocks noGrp="1"/>
          </p:cNvSpPr>
          <p:nvPr>
            <p:ph type="sldNum" sz="quarter" idx="12"/>
          </p:nvPr>
        </p:nvSpPr>
        <p:spPr>
          <a:xfrm>
            <a:off x="8077200" y="6356350"/>
            <a:ext cx="609600" cy="365125"/>
          </a:xfrm>
        </p:spPr>
        <p:txBody>
          <a:bodyPr/>
          <a:lstStyle/>
          <a:p>
            <a:fld id="{20264769-77EF-4CD0-90DE-F7D7F2D423C4}" type="slidenum">
              <a:rPr lang="cs-CZ" smtClean="0"/>
              <a:pPr/>
              <a:t>‹#›</a:t>
            </a:fld>
            <a:endParaRPr lang="cs-CZ"/>
          </a:p>
        </p:txBody>
      </p:sp>
      <p:sp>
        <p:nvSpPr>
          <p:cNvPr id="3" name="Zástupný symbol obrázka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k-SK" smtClean="0"/>
              <a:t>Ak chcete pridať obrázok, kliknite na ikonu</a:t>
            </a:r>
            <a:endParaRPr kumimoji="0" lang="en-US" dirty="0"/>
          </a:p>
        </p:txBody>
      </p:sp>
      <p:sp>
        <p:nvSpPr>
          <p:cNvPr id="10" name="Voľná form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ľná form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ľná form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ľná form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nadpis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k-SK" smtClean="0"/>
              <a:t>Kliknite sem a upravte štýl predlohy nadpisov.</a:t>
            </a:r>
            <a:endParaRPr kumimoji="0" lang="en-US"/>
          </a:p>
        </p:txBody>
      </p:sp>
      <p:sp>
        <p:nvSpPr>
          <p:cNvPr id="30" name="Zástupný symbol tex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0" name="Zástupný symbol dátumu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A2481B-5154-415F-B752-558547769AA3}" type="datetimeFigureOut">
              <a:rPr lang="cs-CZ" smtClean="0"/>
              <a:pPr/>
              <a:t>8.1.2012</a:t>
            </a:fld>
            <a:endParaRPr lang="cs-CZ"/>
          </a:p>
        </p:txBody>
      </p:sp>
      <p:sp>
        <p:nvSpPr>
          <p:cNvPr id="22" name="Zástupný symbol päty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čísla snímky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264769-77EF-4CD0-90DE-F7D7F2D423C4}" type="slidenum">
              <a:rPr lang="cs-CZ" smtClean="0"/>
              <a:pPr/>
              <a:t>‹#›</a:t>
            </a:fld>
            <a:endParaRPr lang="cs-CZ"/>
          </a:p>
        </p:txBody>
      </p:sp>
      <p:grpSp>
        <p:nvGrpSpPr>
          <p:cNvPr id="2" name="Skupina 1"/>
          <p:cNvGrpSpPr/>
          <p:nvPr/>
        </p:nvGrpSpPr>
        <p:grpSpPr>
          <a:xfrm>
            <a:off x="-19017" y="202408"/>
            <a:ext cx="9180548" cy="649224"/>
            <a:chOff x="-19045" y="216550"/>
            <a:chExt cx="9180548" cy="649224"/>
          </a:xfrm>
        </p:grpSpPr>
        <p:sp>
          <p:nvSpPr>
            <p:cNvPr id="12" name="Voľná form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ľná form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k.wikipedia.org/w/index.php?title=Jah%C5%88ada&amp;action=edit&amp;redlink=1" TargetMode="External"/><Relationship Id="rId7" Type="http://schemas.openxmlformats.org/officeDocument/2006/relationships/hyperlink" Target="http://sk.wikipedia.org/wiki/Dub_zimn%C3%BD" TargetMode="External"/><Relationship Id="rId2" Type="http://schemas.openxmlformats.org/officeDocument/2006/relationships/hyperlink" Target="http://sk.wikipedia.org/wiki/Kvet" TargetMode="External"/><Relationship Id="rId1" Type="http://schemas.openxmlformats.org/officeDocument/2006/relationships/slideLayout" Target="../slideLayouts/slideLayout2.xml"/><Relationship Id="rId6" Type="http://schemas.openxmlformats.org/officeDocument/2006/relationships/hyperlink" Target="http://sk.wikipedia.org/wiki/Na%C5%BEka" TargetMode="External"/><Relationship Id="rId5" Type="http://schemas.openxmlformats.org/officeDocument/2006/relationships/hyperlink" Target="http://sk.wikipedia.org/w/index.php?title=%C5%BDalu%C4%8F_(botanika)&amp;action=edit&amp;redlink=1" TargetMode="External"/><Relationship Id="rId4" Type="http://schemas.openxmlformats.org/officeDocument/2006/relationships/hyperlink" Target="http://sk.wikipedia.org/wiki/Plod_(rastlin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sk-SK" dirty="0" smtClean="0"/>
              <a:t>Lipa malolistá</a:t>
            </a:r>
            <a:endParaRPr lang="sk-SK" dirty="0"/>
          </a:p>
        </p:txBody>
      </p:sp>
      <p:pic>
        <p:nvPicPr>
          <p:cNvPr id="4" name="Zástupný symbol obsahu 3" descr="L_07.jpg"/>
          <p:cNvPicPr>
            <a:picLocks noGrp="1" noChangeAspect="1"/>
          </p:cNvPicPr>
          <p:nvPr>
            <p:ph idx="1"/>
          </p:nvPr>
        </p:nvPicPr>
        <p:blipFill>
          <a:blip r:embed="rId2" cstate="print"/>
          <a:stretch>
            <a:fillRect/>
          </a:stretch>
        </p:blipFill>
        <p:spPr>
          <a:xfrm>
            <a:off x="0" y="1268760"/>
            <a:ext cx="4211960" cy="7206949"/>
          </a:xfrm>
        </p:spPr>
      </p:pic>
      <p:pic>
        <p:nvPicPr>
          <p:cNvPr id="5" name="Obrázok 4" descr="lipa-malolista-1080_jpg_290x600_q85.jpg"/>
          <p:cNvPicPr>
            <a:picLocks noChangeAspect="1"/>
          </p:cNvPicPr>
          <p:nvPr/>
        </p:nvPicPr>
        <p:blipFill>
          <a:blip r:embed="rId3" cstate="print"/>
          <a:stretch>
            <a:fillRect/>
          </a:stretch>
        </p:blipFill>
        <p:spPr>
          <a:xfrm>
            <a:off x="4211960" y="1268760"/>
            <a:ext cx="4932040" cy="5612798"/>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908720"/>
            <a:ext cx="8229600" cy="5415880"/>
          </a:xfrm>
        </p:spPr>
        <p:txBody>
          <a:bodyPr>
            <a:normAutofit lnSpcReduction="10000"/>
          </a:bodyPr>
          <a:lstStyle/>
          <a:p>
            <a:r>
              <a:rPr lang="sk-SK" sz="1600" dirty="0" smtClean="0">
                <a:solidFill>
                  <a:schemeClr val="tx2"/>
                </a:solidFill>
              </a:rPr>
              <a:t>Výskyt: </a:t>
            </a:r>
          </a:p>
          <a:p>
            <a:pPr>
              <a:buNone/>
            </a:pPr>
            <a:r>
              <a:rPr lang="sk-SK" sz="1600" dirty="0" smtClean="0"/>
              <a:t>     Rastie v horských lesoch, vo vyšších polohách je často umelo vysádzaná do alejí a parkov. U nás rastie asi 10 druhov jarabín; nie však všetky majú jedlé plody - najvýznamnejším zastúpeným druhom je však j. vtáčia a oskoruša. Jarabina vtáčia rastie vo svetlých lesoch alebo ich okrajoch, na pastvinách od nížin až do výšky 2000 m. Je to svetlomilná drevina, ktorej sa darí na suchých, ale aj pomerne vlhkých výživných ílovitých i kamenistých pôdach, prípadne na pieskoch.</a:t>
            </a:r>
          </a:p>
          <a:p>
            <a:r>
              <a:rPr lang="sk-SK" sz="1600" b="1" dirty="0" smtClean="0"/>
              <a:t> </a:t>
            </a:r>
            <a:r>
              <a:rPr lang="sk-SK" sz="1600" dirty="0" smtClean="0">
                <a:solidFill>
                  <a:schemeClr val="tx2"/>
                </a:solidFill>
              </a:rPr>
              <a:t>Opis:</a:t>
            </a:r>
          </a:p>
          <a:p>
            <a:pPr>
              <a:buNone/>
            </a:pPr>
            <a:r>
              <a:rPr lang="sk-SK" sz="1600" b="1" dirty="0" smtClean="0"/>
              <a:t>      </a:t>
            </a:r>
            <a:r>
              <a:rPr lang="sk-SK" sz="1600" dirty="0" smtClean="0"/>
              <a:t>Je to stredne veľký strom s riedko rozkonárenou koru­nou, vo vyšších polohách ker. Striedavé dlhé listy má </a:t>
            </a:r>
            <a:r>
              <a:rPr lang="sk-SK" sz="1600" dirty="0" err="1" smtClean="0"/>
              <a:t>nepárno</a:t>
            </a:r>
            <a:r>
              <a:rPr lang="sk-SK" sz="1600" dirty="0" smtClean="0"/>
              <a:t> perovito zložené zo sediacich vajcovito kopijovitých pílkovitých lístkov. Pravidelné päťpočetné kvety so žltobielymi korunnými lupienkami má zoskupené do bohatých </a:t>
            </a:r>
            <a:r>
              <a:rPr lang="sk-SK" sz="1600" dirty="0" err="1" smtClean="0"/>
              <a:t>vrcholíkovitých</a:t>
            </a:r>
            <a:r>
              <a:rPr lang="sk-SK" sz="1600" dirty="0" smtClean="0"/>
              <a:t> súkvetí, ktoré po oplodnení pod ťarchou dozretých plodov previsnú. Plodom je guľatá červená malvička (jarabinka), veľká ako hrášok, trpko kyslej chuti. Plod je jedlý až po namrznutí. Kvet aj plod nepríjemne páchnu.</a:t>
            </a:r>
            <a:r>
              <a:rPr lang="sk-SK" sz="1600" b="1" dirty="0" smtClean="0"/>
              <a:t> </a:t>
            </a:r>
          </a:p>
          <a:p>
            <a:r>
              <a:rPr lang="sk-SK" sz="1600" dirty="0" smtClean="0">
                <a:solidFill>
                  <a:schemeClr val="tx2"/>
                </a:solidFill>
              </a:rPr>
              <a:t>Využitie:</a:t>
            </a:r>
          </a:p>
          <a:p>
            <a:pPr>
              <a:buNone/>
            </a:pPr>
            <a:r>
              <a:rPr lang="sk-SK" sz="1600" dirty="0" smtClean="0"/>
              <a:t>     V medicíne a ľudovom liečiteľstve sa využíva </a:t>
            </a:r>
            <a:r>
              <a:rPr lang="sk-SK" sz="1600" dirty="0" err="1" smtClean="0"/>
              <a:t>močopudný</a:t>
            </a:r>
            <a:r>
              <a:rPr lang="sk-SK" sz="1600" dirty="0" smtClean="0"/>
              <a:t> a preháňavý účinok plodov na prečisťovanie obličiek, miernenie bolestí kĺbov pri reumatizme a dne, na úpravu činnosti čriev pri hnačkách aj záp­chach. Vysoký obsah vitamínov v plodoch sa využíva pri liečbe chrípkových a iných infekčných ocho­rení, zápaloch priedušiek, paradentóze a avitaminóze, na zvyšovanie obranyschopnosti organizmu, od­straňovanie jarnej únavy a pri rekonvalescencii.</a:t>
            </a:r>
            <a:br>
              <a:rPr lang="sk-SK" sz="1600" dirty="0" smtClean="0"/>
            </a:br>
            <a:endParaRPr lang="sk-SK" sz="16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908720"/>
            <a:ext cx="8229600" cy="5760640"/>
          </a:xfrm>
        </p:spPr>
        <p:txBody>
          <a:bodyPr>
            <a:normAutofit fontScale="77500" lnSpcReduction="20000"/>
          </a:bodyPr>
          <a:lstStyle/>
          <a:p>
            <a:r>
              <a:rPr lang="sk-SK" dirty="0" smtClean="0">
                <a:solidFill>
                  <a:schemeClr val="tx2"/>
                </a:solidFill>
              </a:rPr>
              <a:t>Výskyt:</a:t>
            </a:r>
            <a:r>
              <a:rPr lang="sk-SK" dirty="0" smtClean="0"/>
              <a:t/>
            </a:r>
            <a:br>
              <a:rPr lang="sk-SK" dirty="0" smtClean="0"/>
            </a:br>
            <a:r>
              <a:rPr lang="sk-SK" dirty="0" smtClean="0"/>
              <a:t>Rozšírená po celej Európe s výnimkou severnej polovice Škandinávie a najjužnejších oblastí Európy. Rastie tiež na Korzike, Kaukaze a Krymskom polostrove. Strom je často vysádzaný, a tak prekonáva svoje prirodzené geografické hranice. U nás rastie po celom území od nížin po nižšie hory.</a:t>
            </a:r>
          </a:p>
          <a:p>
            <a:r>
              <a:rPr lang="sk-SK" dirty="0" smtClean="0">
                <a:solidFill>
                  <a:schemeClr val="tx2"/>
                </a:solidFill>
              </a:rPr>
              <a:t>Opis:</a:t>
            </a:r>
            <a:r>
              <a:rPr lang="sk-SK" dirty="0" smtClean="0"/>
              <a:t/>
            </a:r>
            <a:br>
              <a:rPr lang="sk-SK" dirty="0" smtClean="0"/>
            </a:br>
            <a:r>
              <a:rPr lang="sk-SK" dirty="0" smtClean="0"/>
              <a:t>Mohutný strom s pravidelnou korunou, vysoký až 30 m. Kmeň má hladkú borku, ktorá neskôr vo starobe puká a praská, korunu tvoria husté vetvy. Pri bázy kmeňa často zmladzuje </a:t>
            </a:r>
            <a:r>
              <a:rPr lang="sk-SK" dirty="0" err="1" smtClean="0"/>
              <a:t>výmladky</a:t>
            </a:r>
            <a:r>
              <a:rPr lang="sk-SK" dirty="0" smtClean="0"/>
              <a:t>. Letorasty sú načervenavé, lysé. Čepeľ listu je srdcovitá, po okraji pílovitá, na rubu šedo zelená, málo výrazná a nerovnobežná </a:t>
            </a:r>
            <a:r>
              <a:rPr lang="sk-SK" dirty="0" err="1" smtClean="0"/>
              <a:t>žilnatina</a:t>
            </a:r>
            <a:r>
              <a:rPr lang="sk-SK" dirty="0" smtClean="0"/>
              <a:t>. Kvety po 4–12 v odstávajúcim kvetenstvách ležiacich viac menej na listoch Kvitne od júna -júla, a to o cca 2 týždne . Plody sú guľaté, nevýrazne rebrovité a ľahko </a:t>
            </a:r>
            <a:r>
              <a:rPr lang="sk-SK" dirty="0" err="1" smtClean="0"/>
              <a:t>zmačknuteľné</a:t>
            </a:r>
            <a:r>
              <a:rPr lang="sk-SK" dirty="0" smtClean="0"/>
              <a:t>. Prirodzene rastie na </a:t>
            </a:r>
            <a:r>
              <a:rPr lang="sk-SK" dirty="0" err="1" smtClean="0"/>
              <a:t>humóznych</a:t>
            </a:r>
            <a:r>
              <a:rPr lang="sk-SK" dirty="0" smtClean="0"/>
              <a:t> a vlhších pôdach, v lesoch </a:t>
            </a:r>
            <a:r>
              <a:rPr lang="sk-SK" dirty="0" err="1" smtClean="0"/>
              <a:t>suťových</a:t>
            </a:r>
            <a:r>
              <a:rPr lang="sk-SK" dirty="0" smtClean="0"/>
              <a:t>, lužných, v </a:t>
            </a:r>
            <a:r>
              <a:rPr lang="sk-SK" dirty="0" err="1" smtClean="0"/>
              <a:t>dubinách.Lipa</a:t>
            </a:r>
            <a:r>
              <a:rPr lang="sk-SK" dirty="0" smtClean="0"/>
              <a:t> malolistá je už od pradávna často vysádzaná v kultúrnej krajine, pri ľudských sídlach ako strom, rodový, pamätný, </a:t>
            </a:r>
            <a:r>
              <a:rPr lang="sk-SK" dirty="0" err="1" smtClean="0"/>
              <a:t>jako</a:t>
            </a:r>
            <a:r>
              <a:rPr lang="sk-SK" dirty="0" smtClean="0"/>
              <a:t> súčasť alejí. Vyniká ako solitérny strom.</a:t>
            </a:r>
          </a:p>
          <a:p>
            <a:r>
              <a:rPr lang="sk-SK" dirty="0" smtClean="0">
                <a:solidFill>
                  <a:schemeClr val="tx2"/>
                </a:solidFill>
              </a:rPr>
              <a:t>Využitie :</a:t>
            </a:r>
            <a:r>
              <a:rPr lang="sk-SK" dirty="0" smtClean="0"/>
              <a:t> </a:t>
            </a:r>
            <a:br>
              <a:rPr lang="sk-SK" dirty="0" smtClean="0"/>
            </a:br>
            <a:r>
              <a:rPr lang="sk-SK" dirty="0" smtClean="0"/>
              <a:t>Jej mäkké drevo je využívané v rezbárstve. Kvet </a:t>
            </a:r>
            <a:r>
              <a:rPr lang="sk-SK" dirty="0" err="1" smtClean="0"/>
              <a:t>se</a:t>
            </a:r>
            <a:r>
              <a:rPr lang="sk-SK" dirty="0" smtClean="0"/>
              <a:t> zbiera pre liečivé účinky ručne (</a:t>
            </a:r>
            <a:r>
              <a:rPr lang="sk-SK" dirty="0" err="1" smtClean="0"/>
              <a:t>napr</a:t>
            </a:r>
            <a:r>
              <a:rPr lang="sk-SK" dirty="0" smtClean="0"/>
              <a:t>...do čajov)</a:t>
            </a:r>
          </a:p>
          <a:p>
            <a:pPr>
              <a:buNone/>
            </a:pPr>
            <a:endParaRPr lang="sk-SK"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sk-SK" dirty="0" smtClean="0"/>
              <a:t>Buk lesný</a:t>
            </a:r>
            <a:endParaRPr lang="sk-SK" dirty="0"/>
          </a:p>
        </p:txBody>
      </p:sp>
      <p:pic>
        <p:nvPicPr>
          <p:cNvPr id="4" name="Zástupný symbol obsahu 3" descr="b3b642e5526ac616238427d3effe4794.jpg"/>
          <p:cNvPicPr>
            <a:picLocks noGrp="1" noChangeAspect="1"/>
          </p:cNvPicPr>
          <p:nvPr>
            <p:ph idx="1"/>
          </p:nvPr>
        </p:nvPicPr>
        <p:blipFill>
          <a:blip r:embed="rId2" cstate="print"/>
          <a:stretch>
            <a:fillRect/>
          </a:stretch>
        </p:blipFill>
        <p:spPr>
          <a:xfrm>
            <a:off x="0" y="1268760"/>
            <a:ext cx="4211960" cy="5589240"/>
          </a:xfrm>
        </p:spPr>
      </p:pic>
      <p:pic>
        <p:nvPicPr>
          <p:cNvPr id="6" name="Obrázok 5" descr="buk-7.jpg"/>
          <p:cNvPicPr>
            <a:picLocks noChangeAspect="1"/>
          </p:cNvPicPr>
          <p:nvPr/>
        </p:nvPicPr>
        <p:blipFill>
          <a:blip r:embed="rId3" cstate="print"/>
          <a:stretch>
            <a:fillRect/>
          </a:stretch>
        </p:blipFill>
        <p:spPr>
          <a:xfrm>
            <a:off x="4211960" y="1268760"/>
            <a:ext cx="4932040" cy="5589240"/>
          </a:xfrm>
          <a:prstGeom prst="rect">
            <a:avLst/>
          </a:prstGeom>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836712"/>
            <a:ext cx="8229600" cy="5487888"/>
          </a:xfrm>
        </p:spPr>
        <p:txBody>
          <a:bodyPr>
            <a:normAutofit fontScale="92500"/>
          </a:bodyPr>
          <a:lstStyle/>
          <a:p>
            <a:r>
              <a:rPr lang="sk-SK" sz="2400" dirty="0" smtClean="0"/>
              <a:t> </a:t>
            </a:r>
            <a:r>
              <a:rPr lang="sk-SK" sz="1600" dirty="0" smtClean="0">
                <a:solidFill>
                  <a:schemeClr val="tx2"/>
                </a:solidFill>
              </a:rPr>
              <a:t>Výskyt: </a:t>
            </a:r>
          </a:p>
          <a:p>
            <a:pPr>
              <a:buNone/>
            </a:pPr>
            <a:r>
              <a:rPr lang="sk-SK" sz="1600" dirty="0" smtClean="0"/>
              <a:t>       Buk lesný rastie takmer v celej Európe miernych zemepisných šírok, vo vyšších polohách je rozšírený aj v južnej Európe. V juhovýchodnej Európe naň nadväzuje buk východný (</a:t>
            </a:r>
            <a:r>
              <a:rPr lang="sk-SK" sz="1600" i="1" dirty="0" err="1" smtClean="0"/>
              <a:t>Fagus</a:t>
            </a:r>
            <a:r>
              <a:rPr lang="sk-SK" sz="1600" i="1" dirty="0" smtClean="0"/>
              <a:t> </a:t>
            </a:r>
            <a:r>
              <a:rPr lang="sk-SK" sz="1600" i="1" dirty="0" err="1" smtClean="0"/>
              <a:t>orientalis</a:t>
            </a:r>
            <a:r>
              <a:rPr lang="sk-SK" sz="1600" dirty="0" smtClean="0"/>
              <a:t>). Buk sa prirodzene vyskytuje predovšetkým v biotopoch bučín, v nadmorských výškach 300 až 1 000 m n m. Súčasný výskyt je oproti prirodzenému výrazne obmedzený. Niektorí </a:t>
            </a:r>
            <a:r>
              <a:rPr lang="sk-SK" sz="1600" dirty="0" err="1" smtClean="0"/>
              <a:t>taxonómovia</a:t>
            </a:r>
            <a:r>
              <a:rPr lang="sk-SK" sz="1600" dirty="0" smtClean="0"/>
              <a:t> špekulujú o tom, že buk lesný a buk východnú sú dva rôzne druhy, pretože boli od seba po celú poslednú dobu ľadovú a významnú časť holocénu geograficky oddelené.</a:t>
            </a:r>
          </a:p>
          <a:p>
            <a:r>
              <a:rPr lang="sk-SK" sz="1600" dirty="0" smtClean="0">
                <a:solidFill>
                  <a:schemeClr val="tx2"/>
                </a:solidFill>
              </a:rPr>
              <a:t>Opis: </a:t>
            </a:r>
          </a:p>
          <a:p>
            <a:pPr>
              <a:buNone/>
            </a:pPr>
            <a:r>
              <a:rPr lang="sk-SK" sz="1600" dirty="0" smtClean="0"/>
              <a:t>      Strom je vysoký 30 – 40 m. Koreňová sústava je </a:t>
            </a:r>
            <a:r>
              <a:rPr lang="sk-SK" sz="1600" dirty="0" err="1" smtClean="0"/>
              <a:t>kolovitá</a:t>
            </a:r>
            <a:r>
              <a:rPr lang="sk-SK" sz="1600" dirty="0" smtClean="0"/>
              <a:t>. Koruna je vajcovitá až široko rozložená, premenlivého tvaru. Konáre sú väčšinou šikmo odklonené od kmeňa. Kôra je najprv hnedá alebo hnedosivá, prechádza do svetlosivej borky, ktorá je len zriedkavo pozdĺžne rozpukaná, tmavosivá. Kvety sú vajcovité, krátko zahrotené. Kvitne v máji súčasne s rozvíjaním listov. Je to jednodomá rastlina, kvety sú </a:t>
            </a:r>
            <a:r>
              <a:rPr lang="sk-SK" sz="1600" dirty="0" err="1" smtClean="0"/>
              <a:t>rôznopohlavné</a:t>
            </a:r>
            <a:r>
              <a:rPr lang="sk-SK" sz="1600" dirty="0" smtClean="0"/>
              <a:t>. Plody dozrievajú v septembri až októbri. Buk je </a:t>
            </a:r>
            <a:r>
              <a:rPr lang="sk-SK" sz="1600" dirty="0" err="1" smtClean="0"/>
              <a:t>tieňomilná</a:t>
            </a:r>
            <a:r>
              <a:rPr lang="sk-SK" sz="1600" dirty="0" smtClean="0"/>
              <a:t> drevina oceánskej klímy, náročná na pôdne živiny, citlivá na sucho a mrazy. Tvorí rovnorodé, ale aj zmiešané porasty s dubom, jedľou a smrekom. U nás je jednou z hospodársky najvýznamnejších drevín. Citlivá na exhaláty.</a:t>
            </a:r>
          </a:p>
          <a:p>
            <a:r>
              <a:rPr lang="sk-SK" sz="1600" dirty="0" smtClean="0">
                <a:solidFill>
                  <a:schemeClr val="tx2"/>
                </a:solidFill>
              </a:rPr>
              <a:t>Využitie:</a:t>
            </a:r>
          </a:p>
          <a:p>
            <a:pPr>
              <a:buNone/>
            </a:pPr>
            <a:r>
              <a:rPr lang="sk-SK" sz="1600" dirty="0" smtClean="0"/>
              <a:t>      Rada kultivarov sa vysadzuje v parkoch ako okrasné stromy, alebo masovo na drevo. Drevo sa používa v nábytkárstve (využíva sa jeho dobrá ohybnosť po ohriati parou), </a:t>
            </a:r>
            <a:r>
              <a:rPr lang="sk-SK" sz="1600" dirty="0" err="1" smtClean="0"/>
              <a:t>truhliarstvo</a:t>
            </a:r>
            <a:r>
              <a:rPr lang="sk-SK" sz="1600" dirty="0" smtClean="0"/>
              <a:t>, na výrobu parkiet, či kuchynského náradia. Je veľmi výhrevné. V minulosti sa suchou destiláciou bukového dreva vyrábal </a:t>
            </a:r>
            <a:r>
              <a:rPr lang="sk-SK" sz="1600" dirty="0" err="1" smtClean="0"/>
              <a:t>metanol</a:t>
            </a:r>
            <a:r>
              <a:rPr lang="sk-SK" sz="1600" dirty="0" smtClean="0"/>
              <a:t> (drevný lieh) a bolo aj materiálom na výrobu </a:t>
            </a:r>
            <a:r>
              <a:rPr lang="sk-SK" sz="1600" dirty="0" err="1" smtClean="0"/>
              <a:t>drevoplynu</a:t>
            </a:r>
            <a:r>
              <a:rPr lang="sk-SK" sz="1600" dirty="0" smtClean="0"/>
              <a:t>.</a:t>
            </a:r>
          </a:p>
          <a:p>
            <a:pPr>
              <a:buNone/>
            </a:pPr>
            <a:endParaRPr lang="sk-SK" sz="1500" dirty="0" smtClean="0"/>
          </a:p>
          <a:p>
            <a:pPr>
              <a:buNone/>
            </a:pPr>
            <a:endParaRPr lang="sk-SK"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sk-SK" dirty="0" smtClean="0"/>
              <a:t>Breza biela </a:t>
            </a:r>
            <a:endParaRPr lang="sk-SK" dirty="0"/>
          </a:p>
        </p:txBody>
      </p:sp>
      <p:pic>
        <p:nvPicPr>
          <p:cNvPr id="4" name="Zástupný symbol obsahu 3" descr="breza.jpg"/>
          <p:cNvPicPr>
            <a:picLocks noGrp="1" noChangeAspect="1"/>
          </p:cNvPicPr>
          <p:nvPr>
            <p:ph idx="1"/>
          </p:nvPr>
        </p:nvPicPr>
        <p:blipFill>
          <a:blip r:embed="rId2" cstate="print"/>
          <a:stretch>
            <a:fillRect/>
          </a:stretch>
        </p:blipFill>
        <p:spPr>
          <a:xfrm>
            <a:off x="0" y="1412776"/>
            <a:ext cx="4499992" cy="5445224"/>
          </a:xfrm>
        </p:spPr>
      </p:pic>
      <p:pic>
        <p:nvPicPr>
          <p:cNvPr id="5" name="Obrázok 4" descr="breza-previsnuta-1109_jpg_290x600_q85.jpg"/>
          <p:cNvPicPr>
            <a:picLocks noChangeAspect="1"/>
          </p:cNvPicPr>
          <p:nvPr/>
        </p:nvPicPr>
        <p:blipFill>
          <a:blip r:embed="rId3" cstate="print"/>
          <a:stretch>
            <a:fillRect/>
          </a:stretch>
        </p:blipFill>
        <p:spPr>
          <a:xfrm>
            <a:off x="4499992" y="1412777"/>
            <a:ext cx="4644008" cy="5445224"/>
          </a:xfrm>
          <a:prstGeom prst="rect">
            <a:avLst/>
          </a:prstGeom>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836712"/>
            <a:ext cx="8229600" cy="5487888"/>
          </a:xfrm>
        </p:spPr>
        <p:txBody>
          <a:bodyPr>
            <a:normAutofit/>
          </a:bodyPr>
          <a:lstStyle/>
          <a:p>
            <a:r>
              <a:rPr lang="sk-SK" sz="1800" dirty="0" smtClean="0">
                <a:solidFill>
                  <a:schemeClr val="tx2"/>
                </a:solidFill>
              </a:rPr>
              <a:t>Výskyt:</a:t>
            </a:r>
          </a:p>
          <a:p>
            <a:pPr>
              <a:buNone/>
            </a:pPr>
            <a:r>
              <a:rPr lang="sk-SK" sz="1800" dirty="0" smtClean="0"/>
              <a:t>     Breza: dáva prednosť veľmi kyslým a kyslým pôdam (pH 3,5 až 6,0), starším zležaným navážkam a príležitostne osídľuje piesky a kremičité horniny; je nenáročná na ekologické podmienky, veľmi rýchlo rastie. Má výborné rezbárske drevo a je dobre známa včelárom.</a:t>
            </a:r>
            <a:endParaRPr lang="sk-SK" sz="1700" dirty="0" smtClean="0"/>
          </a:p>
          <a:p>
            <a:endParaRPr lang="sk-SK" sz="1700" dirty="0" smtClean="0"/>
          </a:p>
          <a:p>
            <a:r>
              <a:rPr lang="sk-SK" sz="1700" dirty="0" smtClean="0">
                <a:solidFill>
                  <a:schemeClr val="tx2"/>
                </a:solidFill>
              </a:rPr>
              <a:t>Opis:</a:t>
            </a:r>
          </a:p>
          <a:p>
            <a:pPr>
              <a:buNone/>
            </a:pPr>
            <a:r>
              <a:rPr lang="sk-SK" sz="1700" dirty="0" smtClean="0"/>
              <a:t>     Breza previsnutá vyrastá ako statný strom alebo zakrpatený stromček až ker (v nehostinnom podnebí vysoko v horách alebo na severe v chladnom podnebí),15 až 25m vysoká. Kôra je v mladosti a na vetvičkách hnedá, neskôr sa mení na bielu, priečne sa odlupujúcu borku, ktorá je neoceniteľnou pomôckou pri rozkladaní ohňa v prírode.</a:t>
            </a:r>
          </a:p>
          <a:p>
            <a:r>
              <a:rPr lang="sk-SK" sz="1700" dirty="0" smtClean="0">
                <a:solidFill>
                  <a:schemeClr val="tx2"/>
                </a:solidFill>
              </a:rPr>
              <a:t>Použitie:</a:t>
            </a:r>
          </a:p>
          <a:p>
            <a:pPr>
              <a:buNone/>
            </a:pPr>
            <a:r>
              <a:rPr lang="sk-SK" sz="1700" dirty="0" smtClean="0"/>
              <a:t>     Breza je nenáročný, rýchlo rastúci strom, ktorý sa často používa a vysadzuje pri rekultivácii krajiny či zalesňovaní exhaláciami odlesneného území, sama je tiež veľmi aktívna pri kolonizácii spustnutej kultúrnej krajiny (opustené polia atď.). V hospodárskych lesoch sa však často považuje za „burinový“ strom. Jej drevo dobre horí.</a:t>
            </a:r>
          </a:p>
          <a:p>
            <a:endParaRPr lang="sk-SK"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sk-SK" dirty="0" smtClean="0"/>
              <a:t>Dub letný</a:t>
            </a:r>
            <a:endParaRPr lang="sk-SK" dirty="0"/>
          </a:p>
        </p:txBody>
      </p:sp>
      <p:pic>
        <p:nvPicPr>
          <p:cNvPr id="4" name="Zástupný symbol obsahu 3" descr="e88925223c_41752174_o2.jpg"/>
          <p:cNvPicPr>
            <a:picLocks noGrp="1" noChangeAspect="1"/>
          </p:cNvPicPr>
          <p:nvPr>
            <p:ph idx="1"/>
          </p:nvPr>
        </p:nvPicPr>
        <p:blipFill>
          <a:blip r:embed="rId2" cstate="print"/>
          <a:stretch>
            <a:fillRect/>
          </a:stretch>
        </p:blipFill>
        <p:spPr>
          <a:xfrm>
            <a:off x="0" y="1340768"/>
            <a:ext cx="4427984" cy="5512808"/>
          </a:xfrm>
        </p:spPr>
      </p:pic>
      <p:pic>
        <p:nvPicPr>
          <p:cNvPr id="5" name="Obrázok 4" descr="4c4037bd49_41752194_o2.jpg"/>
          <p:cNvPicPr>
            <a:picLocks noChangeAspect="1"/>
          </p:cNvPicPr>
          <p:nvPr/>
        </p:nvPicPr>
        <p:blipFill>
          <a:blip r:embed="rId3" cstate="print"/>
          <a:stretch>
            <a:fillRect/>
          </a:stretch>
        </p:blipFill>
        <p:spPr>
          <a:xfrm>
            <a:off x="4427984" y="1340768"/>
            <a:ext cx="4716017" cy="5517232"/>
          </a:xfrm>
          <a:prstGeom prst="rect">
            <a:avLst/>
          </a:prstGeom>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836712"/>
            <a:ext cx="8229600" cy="5487888"/>
          </a:xfrm>
        </p:spPr>
        <p:txBody>
          <a:bodyPr>
            <a:normAutofit/>
          </a:bodyPr>
          <a:lstStyle/>
          <a:p>
            <a:r>
              <a:rPr lang="sk-SK" sz="1600" dirty="0" smtClean="0">
                <a:solidFill>
                  <a:schemeClr val="tx2"/>
                </a:solidFill>
              </a:rPr>
              <a:t>Výskyt: </a:t>
            </a:r>
          </a:p>
          <a:p>
            <a:pPr>
              <a:buNone/>
            </a:pPr>
            <a:r>
              <a:rPr lang="sk-SK" sz="1600" dirty="0" smtClean="0"/>
              <a:t>      Prirodzene sa vyskytuje v Európe, v Malej Ázii, na Kaukaze a v niektorých lokalitách severnej Afriky. Jeho koruna je mohutná, nepravidelne a mohutne rozložitá, pretiahnutá smerom nahor. Kôra je tmavosivá, hrubo rozpukaná.</a:t>
            </a:r>
          </a:p>
          <a:p>
            <a:r>
              <a:rPr lang="sk-SK" sz="1600" dirty="0" smtClean="0">
                <a:solidFill>
                  <a:schemeClr val="tx2"/>
                </a:solidFill>
              </a:rPr>
              <a:t>Opis: </a:t>
            </a:r>
          </a:p>
          <a:p>
            <a:pPr>
              <a:buNone/>
            </a:pPr>
            <a:r>
              <a:rPr lang="sk-SK" sz="1600" dirty="0" smtClean="0"/>
              <a:t>      Listy sú dlhé </a:t>
            </a:r>
            <a:r>
              <a:rPr lang="sk-SK" sz="1600" dirty="0" err="1" smtClean="0"/>
              <a:t>obráteno</a:t>
            </a:r>
            <a:r>
              <a:rPr lang="sk-SK" sz="1600" dirty="0" smtClean="0"/>
              <a:t> vajcovité s krátkymi stopkami, okraje listov sú </a:t>
            </a:r>
            <a:r>
              <a:rPr lang="sk-SK" sz="1600" dirty="0" err="1" smtClean="0"/>
              <a:t>vlnkovito-laločnaté</a:t>
            </a:r>
            <a:r>
              <a:rPr lang="sk-SK" sz="1600" dirty="0" smtClean="0"/>
              <a:t>, najširšie sú v prostriedku. Kvitne v apríli a v máji. </a:t>
            </a:r>
            <a:r>
              <a:rPr lang="sk-SK" sz="1600" dirty="0" smtClean="0">
                <a:hlinkClick r:id="rId2" tooltip="Kvet"/>
              </a:rPr>
              <a:t>Kvety</a:t>
            </a:r>
            <a:r>
              <a:rPr lang="sk-SK" sz="1600" dirty="0" smtClean="0"/>
              <a:t> sú jednopohlavné, samčie kvetenstvo má charakter </a:t>
            </a:r>
            <a:r>
              <a:rPr lang="sk-SK" sz="1600" dirty="0" err="1" smtClean="0">
                <a:hlinkClick r:id="rId3" tooltip="Jahňada (stránka neexistuje)"/>
              </a:rPr>
              <a:t>jahniad</a:t>
            </a:r>
            <a:r>
              <a:rPr lang="sk-SK" sz="1600" dirty="0" smtClean="0"/>
              <a:t> na tohoročných vetvičkách, samičie jahňady rastú na letorastoch. </a:t>
            </a:r>
            <a:r>
              <a:rPr lang="sk-SK" sz="1600" dirty="0" smtClean="0">
                <a:hlinkClick r:id="rId4" tooltip="Plod (rastlina)"/>
              </a:rPr>
              <a:t>Plodom</a:t>
            </a:r>
            <a:r>
              <a:rPr lang="sk-SK" sz="1600" dirty="0" smtClean="0"/>
              <a:t> je </a:t>
            </a:r>
            <a:r>
              <a:rPr lang="sk-SK" sz="1600" dirty="0" smtClean="0">
                <a:hlinkClick r:id="rId5" tooltip="Žaluď (botanika) (stránka neexistuje)"/>
              </a:rPr>
              <a:t>žaluď</a:t>
            </a:r>
            <a:r>
              <a:rPr lang="sk-SK" sz="1600" dirty="0" smtClean="0"/>
              <a:t> (jednosemenná </a:t>
            </a:r>
            <a:r>
              <a:rPr lang="sk-SK" sz="1600" dirty="0" smtClean="0">
                <a:hlinkClick r:id="rId6" tooltip="Nažka"/>
              </a:rPr>
              <a:t>nažka</a:t>
            </a:r>
            <a:r>
              <a:rPr lang="sk-SK" sz="1600" dirty="0" smtClean="0"/>
              <a:t>) sediaca v kalíšku. Stopka je 3-7 cm </a:t>
            </a:r>
            <a:r>
              <a:rPr lang="sk-SK" sz="1600" dirty="0" err="1" smtClean="0"/>
              <a:t>dlhá.Rastie</a:t>
            </a:r>
            <a:r>
              <a:rPr lang="sk-SK" sz="1600" dirty="0" smtClean="0"/>
              <a:t> od nížin až po podhorské oblasti, kde môže vytvárať dubové lesy - dúbravy. Často rastie aj ako osamelý strom.</a:t>
            </a:r>
          </a:p>
          <a:p>
            <a:r>
              <a:rPr lang="sk-SK" sz="1600" dirty="0" smtClean="0">
                <a:solidFill>
                  <a:schemeClr val="tx2"/>
                </a:solidFill>
              </a:rPr>
              <a:t>Využitie:</a:t>
            </a:r>
          </a:p>
          <a:p>
            <a:pPr>
              <a:buNone/>
            </a:pPr>
            <a:r>
              <a:rPr lang="sk-SK" sz="1600" dirty="0" smtClean="0"/>
              <a:t>      Kôra duba letného sa využíva k liečeniu rôznych kožných onemocnení a vyrážok, častejšie sa však používa kôra z príbuzného </a:t>
            </a:r>
            <a:r>
              <a:rPr lang="sk-SK" sz="1600" dirty="0" smtClean="0">
                <a:hlinkClick r:id="rId7" tooltip="Dub zimný"/>
              </a:rPr>
              <a:t>duba zimného</a:t>
            </a:r>
            <a:r>
              <a:rPr lang="sk-SK" sz="1600" dirty="0" smtClean="0"/>
              <a:t>, ktorá má byť účinnejšia. Najúčinnejšia je čerstvá kôra mladých stromov, rozpukaná kôra starých stromov je považovaná za bezcennú, rovnako ako kôra, ktorá je dlho skladovaná. Dub letný poskytuje veľmi tvrdé a ťažké drevo, ktoré je vysoko cenené a má široké uplatnenie v stavebníctve. Najžiadanejšie je vo vodnom stavebníctve, pretože namočením vo vode sa jeho kladné vlastnosti ešte zlepšujú.</a:t>
            </a:r>
          </a:p>
          <a:p>
            <a:pPr>
              <a:buNone/>
            </a:pPr>
            <a:endParaRPr lang="sk-SK" sz="1600" dirty="0" smtClean="0"/>
          </a:p>
          <a:p>
            <a:pPr>
              <a:buNone/>
            </a:pPr>
            <a:endParaRPr lang="sk-SK"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0"/>
            <a:ext cx="8229600" cy="1143000"/>
          </a:xfrm>
        </p:spPr>
        <p:txBody>
          <a:bodyPr/>
          <a:lstStyle/>
          <a:p>
            <a:r>
              <a:rPr lang="sk-SK" dirty="0" smtClean="0"/>
              <a:t>Jarabina vtáčia</a:t>
            </a:r>
            <a:endParaRPr lang="sk-SK" dirty="0"/>
          </a:p>
        </p:txBody>
      </p:sp>
      <p:pic>
        <p:nvPicPr>
          <p:cNvPr id="4" name="Zástupný symbol obsahu 3" descr="flora02.jpg"/>
          <p:cNvPicPr>
            <a:picLocks noGrp="1" noChangeAspect="1"/>
          </p:cNvPicPr>
          <p:nvPr>
            <p:ph idx="1"/>
          </p:nvPr>
        </p:nvPicPr>
        <p:blipFill>
          <a:blip r:embed="rId2" cstate="print"/>
          <a:stretch>
            <a:fillRect/>
          </a:stretch>
        </p:blipFill>
        <p:spPr>
          <a:xfrm>
            <a:off x="0" y="1412776"/>
            <a:ext cx="3707904" cy="5445224"/>
          </a:xfrm>
        </p:spPr>
      </p:pic>
      <p:pic>
        <p:nvPicPr>
          <p:cNvPr id="5" name="Obrázok 4" descr="sorbus_aucuparia.jpg"/>
          <p:cNvPicPr>
            <a:picLocks noChangeAspect="1"/>
          </p:cNvPicPr>
          <p:nvPr/>
        </p:nvPicPr>
        <p:blipFill>
          <a:blip r:embed="rId3" cstate="print"/>
          <a:stretch>
            <a:fillRect/>
          </a:stretch>
        </p:blipFill>
        <p:spPr>
          <a:xfrm>
            <a:off x="3707904" y="1412776"/>
            <a:ext cx="5436096" cy="5445224"/>
          </a:xfrm>
          <a:prstGeom prst="rect">
            <a:avLst/>
          </a:prstGeom>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Vlastná 2">
      <a:dk1>
        <a:sysClr val="windowText" lastClr="000000"/>
      </a:dk1>
      <a:lt1>
        <a:srgbClr val="EEECE1"/>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165</Words>
  <Application>Microsoft Office PowerPoint</Application>
  <PresentationFormat>Prezentácia na obrazovke (4:3)</PresentationFormat>
  <Paragraphs>33</Paragraphs>
  <Slides>10</Slides>
  <Notes>0</Notes>
  <HiddenSlides>0</HiddenSlides>
  <MMClips>0</MMClips>
  <ScaleCrop>false</ScaleCrop>
  <HeadingPairs>
    <vt:vector size="4" baseType="variant">
      <vt:variant>
        <vt:lpstr>Motív</vt:lpstr>
      </vt:variant>
      <vt:variant>
        <vt:i4>1</vt:i4>
      </vt:variant>
      <vt:variant>
        <vt:lpstr>Nadpisy snímok</vt:lpstr>
      </vt:variant>
      <vt:variant>
        <vt:i4>10</vt:i4>
      </vt:variant>
    </vt:vector>
  </HeadingPairs>
  <TitlesOfParts>
    <vt:vector size="11" baseType="lpstr">
      <vt:lpstr>Tok</vt:lpstr>
      <vt:lpstr>Lipa malolistá</vt:lpstr>
      <vt:lpstr>Snímka 2</vt:lpstr>
      <vt:lpstr>Buk lesný</vt:lpstr>
      <vt:lpstr>Snímka 4</vt:lpstr>
      <vt:lpstr>Breza biela </vt:lpstr>
      <vt:lpstr>Snímka 6</vt:lpstr>
      <vt:lpstr>Dub letný</vt:lpstr>
      <vt:lpstr>Snímka 8</vt:lpstr>
      <vt:lpstr>Jarabina vtáčia</vt:lpstr>
      <vt:lpstr>Snímka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Lipa malolistá</dc:title>
  <cp:lastModifiedBy>Mato</cp:lastModifiedBy>
  <cp:revision>10</cp:revision>
  <dcterms:modified xsi:type="dcterms:W3CDTF">2012-01-08T16:31:26Z</dcterms:modified>
</cp:coreProperties>
</file>